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113" r:id="rId1"/>
  </p:sldMasterIdLst>
  <p:notesMasterIdLst>
    <p:notesMasterId r:id="rId23"/>
  </p:notesMasterIdLst>
  <p:sldIdLst>
    <p:sldId id="256" r:id="rId2"/>
    <p:sldId id="293" r:id="rId3"/>
    <p:sldId id="258" r:id="rId4"/>
    <p:sldId id="261" r:id="rId5"/>
    <p:sldId id="294" r:id="rId6"/>
    <p:sldId id="263" r:id="rId7"/>
    <p:sldId id="271" r:id="rId8"/>
    <p:sldId id="287" r:id="rId9"/>
    <p:sldId id="270" r:id="rId10"/>
    <p:sldId id="288" r:id="rId11"/>
    <p:sldId id="273" r:id="rId12"/>
    <p:sldId id="291" r:id="rId13"/>
    <p:sldId id="272" r:id="rId14"/>
    <p:sldId id="289" r:id="rId15"/>
    <p:sldId id="280" r:id="rId16"/>
    <p:sldId id="281" r:id="rId17"/>
    <p:sldId id="282" r:id="rId18"/>
    <p:sldId id="284" r:id="rId19"/>
    <p:sldId id="292" r:id="rId20"/>
    <p:sldId id="285" r:id="rId21"/>
    <p:sldId id="290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Product Sans" panose="020B0403030502040203" pitchFamily="34" charset="0"/>
      <p:regular r:id="rId28"/>
      <p:bold r:id="rId29"/>
      <p:italic r:id="rId30"/>
      <p:boldItalic r:id="rId31"/>
    </p:embeddedFont>
    <p:embeddedFont>
      <p:font typeface="Product Sans Light" panose="020B0303030502040203" pitchFamily="34" charset="0"/>
      <p:regular r:id="rId32"/>
      <p:italic r:id="rId33"/>
    </p:embeddedFont>
    <p:embeddedFont>
      <p:font typeface="Product Sans Medium" panose="020B0503030502040203" pitchFamily="34" charset="0"/>
      <p:regular r:id="rId34"/>
      <p:italic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utan Sharma" initials="NS" lastIdx="2" clrIdx="0">
    <p:extLst>
      <p:ext uri="{19B8F6BF-5375-455C-9EA6-DF929625EA0E}">
        <p15:presenceInfo xmlns:p15="http://schemas.microsoft.com/office/powerpoint/2012/main" userId="e241b10bd6d8dc5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901"/>
    <a:srgbClr val="FF140A"/>
    <a:srgbClr val="FF0A1F"/>
    <a:srgbClr val="E6EA34"/>
    <a:srgbClr val="E23B93"/>
    <a:srgbClr val="ECD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54" autoAdjust="0"/>
    <p:restoredTop sz="94660"/>
  </p:normalViewPr>
  <p:slideViewPr>
    <p:cSldViewPr snapToGrid="0">
      <p:cViewPr varScale="1">
        <p:scale>
          <a:sx n="85" d="100"/>
          <a:sy n="85" d="100"/>
        </p:scale>
        <p:origin x="634" y="62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jp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278BE-925B-4C94-BE0B-DAEF43EE0534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A063E9-AAC0-4C46-B4F3-11F4835E24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4377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689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877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968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577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4959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0439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4526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8089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2482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14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791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C8CD88-490C-44D2-91F1-543D16C63EE5}" type="datetimeFigureOut">
              <a:rPr lang="en-IN" smtClean="0"/>
              <a:t>20-08-2023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4C905F5-5941-419A-8DB6-789901C4163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7701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115" r:id="rId2"/>
    <p:sldLayoutId id="2147484116" r:id="rId3"/>
    <p:sldLayoutId id="2147484117" r:id="rId4"/>
    <p:sldLayoutId id="2147484118" r:id="rId5"/>
    <p:sldLayoutId id="2147484119" r:id="rId6"/>
    <p:sldLayoutId id="2147484120" r:id="rId7"/>
    <p:sldLayoutId id="2147484121" r:id="rId8"/>
    <p:sldLayoutId id="2147484122" r:id="rId9"/>
    <p:sldLayoutId id="2147484123" r:id="rId10"/>
    <p:sldLayoutId id="214748412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hemistry.stackexchange.com/" TargetMode="External"/><Relationship Id="rId2" Type="http://schemas.openxmlformats.org/officeDocument/2006/relationships/hyperlink" Target="https://en.wikipedia.org/wiki/Lead(II)_acetate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chemeurope.com/en/encyclopedia/Ostwald_ripening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99A91-F1BC-4DD2-A3FE-DC991D335E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9520" y="3088640"/>
            <a:ext cx="9841111" cy="1142556"/>
          </a:xfrm>
        </p:spPr>
        <p:txBody>
          <a:bodyPr>
            <a:normAutofit/>
          </a:bodyPr>
          <a:lstStyle/>
          <a:p>
            <a:pPr algn="ctr"/>
            <a:r>
              <a:rPr lang="en-IN" sz="6000" dirty="0"/>
              <a:t>Estimation of Zn</a:t>
            </a:r>
            <a:r>
              <a:rPr lang="en-IN" sz="6000" baseline="30000" dirty="0"/>
              <a:t>2+ </a:t>
            </a:r>
            <a:r>
              <a:rPr lang="en-IN" sz="6000" dirty="0"/>
              <a:t>&amp; Pb</a:t>
            </a:r>
            <a:r>
              <a:rPr lang="en-IN" sz="6000" baseline="30000" dirty="0"/>
              <a:t>2+ </a:t>
            </a:r>
            <a:r>
              <a:rPr lang="en-IN" sz="6000" dirty="0"/>
              <a:t>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B7075C-5527-416F-A091-11874EFDB1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53360" y="4471616"/>
            <a:ext cx="8327271" cy="1665024"/>
          </a:xfrm>
        </p:spPr>
        <p:txBody>
          <a:bodyPr>
            <a:normAutofit/>
          </a:bodyPr>
          <a:lstStyle/>
          <a:p>
            <a:pPr algn="r"/>
            <a:r>
              <a:rPr lang="en-IN" sz="2000" dirty="0"/>
              <a:t>in a given solution complexometrically</a:t>
            </a:r>
          </a:p>
          <a:p>
            <a:pPr algn="r"/>
            <a:r>
              <a:rPr lang="en-IN" sz="1800" dirty="0">
                <a:solidFill>
                  <a:schemeClr val="tx1"/>
                </a:solidFill>
                <a:latin typeface="Product Sans" panose="020B0403030502040203" pitchFamily="34" charset="0"/>
              </a:rPr>
              <a:t>Rohan Singh, Nutan Sharma</a:t>
            </a:r>
            <a:r>
              <a:rPr lang="en-IN" sz="1800" dirty="0">
                <a:solidFill>
                  <a:schemeClr val="tx1"/>
                </a:solidFill>
              </a:rPr>
              <a:t> </a:t>
            </a:r>
          </a:p>
          <a:p>
            <a:pPr algn="r"/>
            <a:r>
              <a:rPr lang="en-IN" sz="1800" cap="none" dirty="0">
                <a:solidFill>
                  <a:schemeClr val="tx1"/>
                </a:solidFill>
              </a:rPr>
              <a:t>Department of Chemistry</a:t>
            </a:r>
          </a:p>
          <a:p>
            <a:pPr algn="r"/>
            <a:r>
              <a:rPr lang="en-IN" sz="1800" cap="none" dirty="0">
                <a:solidFill>
                  <a:schemeClr val="tx1"/>
                </a:solidFill>
              </a:rPr>
              <a:t>University of Delhi</a:t>
            </a:r>
          </a:p>
        </p:txBody>
      </p:sp>
      <p:pic>
        <p:nvPicPr>
          <p:cNvPr id="3076" name="Picture 4" descr="University of Delhi">
            <a:extLst>
              <a:ext uri="{FF2B5EF4-FFF2-40B4-BE49-F238E27FC236}">
                <a16:creationId xmlns:a16="http://schemas.microsoft.com/office/drawing/2014/main" id="{D91A8BB8-8B62-4EF4-97E9-18C8EA39F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618" y="4537698"/>
            <a:ext cx="1520225" cy="1598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5605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176" y="5501640"/>
            <a:ext cx="10113645" cy="822960"/>
          </a:xfrm>
        </p:spPr>
        <p:txBody>
          <a:bodyPr/>
          <a:lstStyle/>
          <a:p>
            <a:pPr algn="ctr"/>
            <a:r>
              <a:rPr lang="en-IN" sz="5400" dirty="0"/>
              <a:t>9. Reactions for estimation of Zn</a:t>
            </a:r>
            <a:r>
              <a:rPr lang="en-IN" sz="5400" baseline="30000" dirty="0"/>
              <a:t>2+</a:t>
            </a:r>
            <a:endParaRPr lang="en-IN" sz="5400" dirty="0"/>
          </a:p>
        </p:txBody>
      </p:sp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F0AE4E3A-A433-4516-A870-C82E9957E94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077" y="209612"/>
            <a:ext cx="8211845" cy="453648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703537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E84B1-9445-4B24-80E9-E4EF8C03D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361095"/>
          </a:xfrm>
        </p:spPr>
        <p:txBody>
          <a:bodyPr/>
          <a:lstStyle/>
          <a:p>
            <a:pPr algn="ctr"/>
            <a:r>
              <a:rPr lang="en-IN" dirty="0"/>
              <a:t>Dissolution of PbSO</a:t>
            </a:r>
            <a:r>
              <a:rPr lang="en-IN" baseline="-25000" dirty="0"/>
              <a:t>4 </a:t>
            </a:r>
            <a:r>
              <a:rPr lang="en-IN" dirty="0"/>
              <a:t>ppt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C4A54-C4A2-4510-A04E-F25C5E718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43389"/>
            <a:ext cx="5933835" cy="43952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1800" dirty="0"/>
              <a:t>  Dissolved using ammonium acetate and acetic acid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1800" dirty="0"/>
          </a:p>
          <a:p>
            <a:pPr>
              <a:buFont typeface="Wingdings" panose="05000000000000000000" pitchFamily="2" charset="2"/>
              <a:buChar char="§"/>
            </a:pPr>
            <a:endParaRPr lang="en-IN" sz="1800" dirty="0"/>
          </a:p>
          <a:p>
            <a:pPr marL="0" indent="0">
              <a:buNone/>
            </a:pPr>
            <a:endParaRPr lang="en-IN" sz="1800" dirty="0"/>
          </a:p>
          <a:p>
            <a:pPr>
              <a:buFont typeface="Wingdings" panose="05000000000000000000" pitchFamily="2" charset="2"/>
              <a:buChar char="§"/>
            </a:pPr>
            <a:r>
              <a:rPr lang="en-IN" sz="1800" b="0" i="0" dirty="0">
                <a:solidFill>
                  <a:srgbClr val="7030A0"/>
                </a:solidFill>
                <a:effectLst/>
              </a:rPr>
              <a:t> </a:t>
            </a:r>
            <a:r>
              <a:rPr lang="en-US" sz="1800" b="0" i="0" dirty="0">
                <a:solidFill>
                  <a:srgbClr val="7030A0"/>
                </a:solidFill>
                <a:effectLst/>
              </a:rPr>
              <a:t>Why lead acetate is soluble???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80000"/>
                </a:solidFill>
              </a:rPr>
              <a:t> It is soluble because of hydrogen bonding present due to its structure. </a:t>
            </a:r>
            <a:r>
              <a:rPr lang="en-US" sz="1800" b="0" i="0" dirty="0">
                <a:solidFill>
                  <a:srgbClr val="080000"/>
                </a:solidFill>
                <a:effectLst/>
              </a:rPr>
              <a:t>In the trihydrate, the Pb</a:t>
            </a:r>
            <a:r>
              <a:rPr lang="en-US" sz="1800" b="0" i="0" baseline="30000" dirty="0">
                <a:solidFill>
                  <a:srgbClr val="080000"/>
                </a:solidFill>
                <a:effectLst/>
              </a:rPr>
              <a:t>2+ </a:t>
            </a:r>
            <a:r>
              <a:rPr lang="en-US" sz="1800" b="0" i="0" dirty="0">
                <a:solidFill>
                  <a:srgbClr val="080000"/>
                </a:solidFill>
                <a:effectLst/>
              </a:rPr>
              <a:t>ion’s</a:t>
            </a:r>
            <a:r>
              <a:rPr lang="en-US" sz="1800" b="0" i="0" dirty="0">
                <a:solidFill>
                  <a:schemeClr val="tx1"/>
                </a:solidFill>
                <a:effectLst/>
              </a:rPr>
              <a:t> </a:t>
            </a:r>
            <a:r>
              <a:rPr lang="en-US" sz="1800" b="0" i="0" strike="noStrike" dirty="0">
                <a:solidFill>
                  <a:schemeClr val="tx1"/>
                </a:solidFill>
                <a:effectLst/>
              </a:rPr>
              <a:t>coordination </a:t>
            </a:r>
            <a:r>
              <a:rPr lang="en-US" sz="1800" dirty="0">
                <a:solidFill>
                  <a:schemeClr val="tx1"/>
                </a:solidFill>
              </a:rPr>
              <a:t>sphere </a:t>
            </a:r>
            <a:r>
              <a:rPr lang="en-US" sz="1800" b="0" i="0" dirty="0">
                <a:solidFill>
                  <a:srgbClr val="080000"/>
                </a:solidFill>
                <a:effectLst/>
              </a:rPr>
              <a:t>consists of nine oxygen atoms belonging to 3 water molecules, two bidentate acetate groups and two bridging acetate groups. 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80000"/>
                </a:solidFill>
              </a:rPr>
              <a:t> </a:t>
            </a:r>
            <a:r>
              <a:rPr lang="en-US" sz="1800" dirty="0">
                <a:solidFill>
                  <a:srgbClr val="00B050"/>
                </a:solidFill>
              </a:rPr>
              <a:t> Uses</a:t>
            </a:r>
            <a:r>
              <a:rPr lang="en-US" sz="1800" dirty="0">
                <a:solidFill>
                  <a:srgbClr val="080000"/>
                </a:solidFill>
              </a:rPr>
              <a:t>: keeps Pb</a:t>
            </a:r>
            <a:r>
              <a:rPr lang="en-US" sz="1800" baseline="30000" dirty="0">
                <a:solidFill>
                  <a:srgbClr val="080000"/>
                </a:solidFill>
              </a:rPr>
              <a:t>2+ </a:t>
            </a:r>
            <a:r>
              <a:rPr lang="en-US" sz="1800" dirty="0">
                <a:solidFill>
                  <a:srgbClr val="080000"/>
                </a:solidFill>
              </a:rPr>
              <a:t>in solution form preventing its hydrolysis  </a:t>
            </a:r>
            <a:endParaRPr lang="en-IN" sz="18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7B23FB2-C080-4D6B-A1E7-E49F2CF7B24C}"/>
              </a:ext>
            </a:extLst>
          </p:cNvPr>
          <p:cNvSpPr/>
          <p:nvPr/>
        </p:nvSpPr>
        <p:spPr>
          <a:xfrm>
            <a:off x="1207505" y="2387204"/>
            <a:ext cx="5711455" cy="99252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1700" dirty="0"/>
              <a:t> PbSO</a:t>
            </a:r>
            <a:r>
              <a:rPr lang="en-IN" sz="1700" baseline="-25000" dirty="0"/>
              <a:t>4</a:t>
            </a:r>
            <a:r>
              <a:rPr lang="en-IN" sz="1700" dirty="0"/>
              <a:t>  +  2CH</a:t>
            </a:r>
            <a:r>
              <a:rPr lang="en-IN" sz="1700" baseline="-25000" dirty="0"/>
              <a:t>3</a:t>
            </a:r>
            <a:r>
              <a:rPr lang="en-IN" sz="1700" dirty="0"/>
              <a:t>COONH</a:t>
            </a:r>
            <a:r>
              <a:rPr lang="en-IN" sz="1700" baseline="-25000" dirty="0"/>
              <a:t>4</a:t>
            </a:r>
            <a:r>
              <a:rPr lang="en-IN" sz="1700" dirty="0"/>
              <a:t>   </a:t>
            </a:r>
            <a:r>
              <a:rPr lang="en-IN" sz="1700" dirty="0">
                <a:sym typeface="Wingdings" panose="05000000000000000000" pitchFamily="2" charset="2"/>
              </a:rPr>
              <a:t>  Pb(CH</a:t>
            </a:r>
            <a:r>
              <a:rPr lang="en-IN" sz="1700" baseline="-25000" dirty="0">
                <a:sym typeface="Wingdings" panose="05000000000000000000" pitchFamily="2" charset="2"/>
              </a:rPr>
              <a:t>3</a:t>
            </a:r>
            <a:r>
              <a:rPr lang="en-IN" sz="1700" dirty="0">
                <a:sym typeface="Wingdings" panose="05000000000000000000" pitchFamily="2" charset="2"/>
              </a:rPr>
              <a:t>COO)</a:t>
            </a:r>
            <a:r>
              <a:rPr lang="en-IN" sz="1700" baseline="-25000" dirty="0">
                <a:sym typeface="Wingdings" panose="05000000000000000000" pitchFamily="2" charset="2"/>
              </a:rPr>
              <a:t>2</a:t>
            </a:r>
            <a:r>
              <a:rPr lang="en-IN" sz="1700" dirty="0">
                <a:sym typeface="Wingdings" panose="05000000000000000000" pitchFamily="2" charset="2"/>
              </a:rPr>
              <a:t>  +  (NH</a:t>
            </a:r>
            <a:r>
              <a:rPr lang="en-IN" sz="1700" baseline="-25000" dirty="0">
                <a:sym typeface="Wingdings" panose="05000000000000000000" pitchFamily="2" charset="2"/>
              </a:rPr>
              <a:t>4</a:t>
            </a:r>
            <a:r>
              <a:rPr lang="en-IN" sz="1700" dirty="0">
                <a:sym typeface="Wingdings" panose="05000000000000000000" pitchFamily="2" charset="2"/>
              </a:rPr>
              <a:t>)</a:t>
            </a:r>
            <a:r>
              <a:rPr lang="en-IN" sz="1700" baseline="-25000" dirty="0">
                <a:sym typeface="Wingdings" panose="05000000000000000000" pitchFamily="2" charset="2"/>
              </a:rPr>
              <a:t>2</a:t>
            </a:r>
            <a:r>
              <a:rPr lang="en-IN" sz="1700" dirty="0">
                <a:sym typeface="Wingdings" panose="05000000000000000000" pitchFamily="2" charset="2"/>
              </a:rPr>
              <a:t>SO</a:t>
            </a:r>
            <a:r>
              <a:rPr lang="en-IN" sz="1700" baseline="-25000" dirty="0">
                <a:sym typeface="Wingdings" panose="05000000000000000000" pitchFamily="2" charset="2"/>
              </a:rPr>
              <a:t>4 </a:t>
            </a:r>
            <a:r>
              <a:rPr lang="en-IN" sz="1700" dirty="0">
                <a:sym typeface="Wingdings" panose="05000000000000000000" pitchFamily="2" charset="2"/>
              </a:rPr>
              <a:t>(insoluble)                                      (soluble)                             Pb(CH</a:t>
            </a:r>
            <a:r>
              <a:rPr lang="en-IN" sz="1700" baseline="-25000" dirty="0">
                <a:sym typeface="Wingdings" panose="05000000000000000000" pitchFamily="2" charset="2"/>
              </a:rPr>
              <a:t>3</a:t>
            </a:r>
            <a:r>
              <a:rPr lang="en-IN" sz="1700" dirty="0">
                <a:sym typeface="Wingdings" panose="05000000000000000000" pitchFamily="2" charset="2"/>
              </a:rPr>
              <a:t>COO)</a:t>
            </a:r>
            <a:r>
              <a:rPr lang="en-IN" sz="1700" baseline="-25000" dirty="0">
                <a:sym typeface="Wingdings" panose="05000000000000000000" pitchFamily="2" charset="2"/>
              </a:rPr>
              <a:t>2     </a:t>
            </a:r>
            <a:r>
              <a:rPr lang="en-IN" sz="1700" dirty="0">
                <a:sym typeface="Wingdings" panose="05000000000000000000" pitchFamily="2" charset="2"/>
              </a:rPr>
              <a:t>+  H</a:t>
            </a:r>
            <a:r>
              <a:rPr lang="en-IN" sz="1700" baseline="-25000" dirty="0">
                <a:sym typeface="Wingdings" panose="05000000000000000000" pitchFamily="2" charset="2"/>
              </a:rPr>
              <a:t>2</a:t>
            </a:r>
            <a:r>
              <a:rPr lang="en-IN" sz="1700" dirty="0">
                <a:sym typeface="Wingdings" panose="05000000000000000000" pitchFamily="2" charset="2"/>
              </a:rPr>
              <a:t>O   Pb(CH</a:t>
            </a:r>
            <a:r>
              <a:rPr lang="en-IN" sz="1700" baseline="-25000" dirty="0">
                <a:sym typeface="Wingdings" panose="05000000000000000000" pitchFamily="2" charset="2"/>
              </a:rPr>
              <a:t>3</a:t>
            </a:r>
            <a:r>
              <a:rPr lang="en-IN" sz="1700" dirty="0">
                <a:sym typeface="Wingdings" panose="05000000000000000000" pitchFamily="2" charset="2"/>
              </a:rPr>
              <a:t>COO)</a:t>
            </a:r>
            <a:r>
              <a:rPr lang="en-IN" sz="1700" baseline="-25000" dirty="0">
                <a:sym typeface="Wingdings" panose="05000000000000000000" pitchFamily="2" charset="2"/>
              </a:rPr>
              <a:t>2 </a:t>
            </a:r>
            <a:r>
              <a:rPr lang="en-IN" sz="1700" dirty="0">
                <a:sym typeface="Wingdings" panose="05000000000000000000" pitchFamily="2" charset="2"/>
              </a:rPr>
              <a:t>.3H</a:t>
            </a:r>
            <a:r>
              <a:rPr lang="en-IN" sz="1700" baseline="-25000" dirty="0">
                <a:sym typeface="Wingdings" panose="05000000000000000000" pitchFamily="2" charset="2"/>
              </a:rPr>
              <a:t>2</a:t>
            </a:r>
            <a:r>
              <a:rPr lang="en-IN" sz="1700" dirty="0">
                <a:sym typeface="Wingdings" panose="05000000000000000000" pitchFamily="2" charset="2"/>
              </a:rPr>
              <a:t>O  (Soluble)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AFC346-8E72-47B5-B217-D4A7D0B37B7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583" y="2014409"/>
            <a:ext cx="3816097" cy="37738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77511" y="6401797"/>
            <a:ext cx="436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68849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690" y="5461000"/>
            <a:ext cx="10113645" cy="822960"/>
          </a:xfrm>
        </p:spPr>
        <p:txBody>
          <a:bodyPr/>
          <a:lstStyle/>
          <a:p>
            <a:pPr algn="ctr"/>
            <a:r>
              <a:rPr lang="en-IN" sz="4800" dirty="0"/>
              <a:t>11. Structure of Lead Acetate </a:t>
            </a:r>
            <a:r>
              <a:rPr lang="en-IN" sz="3200" dirty="0"/>
              <a:t>(trihydrate)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4B71D2F-16A8-4EA2-AD12-824B66F7F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30" y="475645"/>
            <a:ext cx="4562714" cy="2729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04C84FA3-954E-40AE-86D0-57810A0FA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5076" y="207246"/>
            <a:ext cx="6232124" cy="4669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Pentagon 4">
            <a:extLst>
              <a:ext uri="{FF2B5EF4-FFF2-40B4-BE49-F238E27FC236}">
                <a16:creationId xmlns:a16="http://schemas.microsoft.com/office/drawing/2014/main" id="{00D4F1E4-06B2-429C-9DB5-FF9BE9174F86}"/>
              </a:ext>
            </a:extLst>
          </p:cNvPr>
          <p:cNvSpPr/>
          <p:nvPr/>
        </p:nvSpPr>
        <p:spPr>
          <a:xfrm>
            <a:off x="2031901" y="3454350"/>
            <a:ext cx="3755255" cy="1038688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Hydrogen bonding in the crystal structure </a:t>
            </a:r>
          </a:p>
        </p:txBody>
      </p:sp>
    </p:spTree>
    <p:extLst>
      <p:ext uri="{BB962C8B-B14F-4D97-AF65-F5344CB8AC3E}">
        <p14:creationId xmlns:p14="http://schemas.microsoft.com/office/powerpoint/2010/main" val="2605120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340D3-EC3C-4996-B1BB-CEAFE4204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400154"/>
          </a:xfrm>
        </p:spPr>
        <p:txBody>
          <a:bodyPr/>
          <a:lstStyle/>
          <a:p>
            <a:pPr algn="ctr"/>
            <a:r>
              <a:rPr lang="en-IN" dirty="0"/>
              <a:t>Estimation of Pb</a:t>
            </a:r>
            <a:r>
              <a:rPr lang="en-IN" baseline="30000" dirty="0"/>
              <a:t>2+ </a:t>
            </a:r>
            <a:r>
              <a:rPr lang="en-IN" dirty="0"/>
              <a:t>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3B67B-BBF2-4113-9B68-DABD5007B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78899"/>
            <a:ext cx="100584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1800" dirty="0"/>
              <a:t>  Pb2</a:t>
            </a:r>
            <a:r>
              <a:rPr lang="en-IN" sz="1800" baseline="30000" dirty="0"/>
              <a:t>+</a:t>
            </a:r>
            <a:r>
              <a:rPr lang="en-IN" sz="1800" dirty="0"/>
              <a:t> ions in the solution can then be estimated by direct titration with EDTA solution using </a:t>
            </a:r>
            <a:r>
              <a:rPr lang="en-IN" sz="1800" dirty="0">
                <a:solidFill>
                  <a:schemeClr val="accent4">
                    <a:lumMod val="75000"/>
                  </a:schemeClr>
                </a:solidFill>
              </a:rPr>
              <a:t>Xylenol Orange </a:t>
            </a:r>
            <a:r>
              <a:rPr lang="en-IN" sz="1800" dirty="0"/>
              <a:t>as indicator.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/>
              <a:t>  pH maintained is 5 </a:t>
            </a:r>
            <a:r>
              <a:rPr lang="en-IN" sz="1800" dirty="0">
                <a:sym typeface="Wingdings" panose="05000000000000000000" pitchFamily="2" charset="2"/>
              </a:rPr>
              <a:t> obtained by adding hexamine buffer solution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ym typeface="Wingdings" panose="05000000000000000000" pitchFamily="2" charset="2"/>
              </a:rPr>
              <a:t>  Why 5-6 pH??</a:t>
            </a:r>
            <a:endParaRPr lang="en-IN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For maximum stability of Pb-EDTA complex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to increase selectivity of </a:t>
            </a:r>
            <a:r>
              <a:rPr lang="en-IN" dirty="0"/>
              <a:t>EDTA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To prevent hydrolysis of Pb</a:t>
            </a:r>
            <a:r>
              <a:rPr lang="en-IN" baseline="30000" dirty="0"/>
              <a:t>2+ </a:t>
            </a:r>
            <a:r>
              <a:rPr lang="en-IN" dirty="0"/>
              <a:t>ions 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IN" dirty="0"/>
          </a:p>
          <a:p>
            <a:pPr lvl="1">
              <a:buFont typeface="Wingdings" panose="05000000000000000000" pitchFamily="2" charset="2"/>
              <a:buChar char="§"/>
            </a:pPr>
            <a:endParaRPr lang="en-IN" dirty="0"/>
          </a:p>
          <a:p>
            <a:pPr>
              <a:buFont typeface="Wingdings" panose="05000000000000000000" pitchFamily="2" charset="2"/>
              <a:buChar char="§"/>
            </a:pPr>
            <a:endParaRPr lang="en-IN" sz="1800" dirty="0"/>
          </a:p>
          <a:p>
            <a:pPr lvl="1">
              <a:buFont typeface="Wingdings" panose="05000000000000000000" pitchFamily="2" charset="2"/>
              <a:buChar char="§"/>
            </a:pPr>
            <a:endParaRPr lang="en-IN" dirty="0"/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3FDFAE16-18E5-42CB-A711-761CEA441879}"/>
              </a:ext>
            </a:extLst>
          </p:cNvPr>
          <p:cNvSpPr/>
          <p:nvPr/>
        </p:nvSpPr>
        <p:spPr>
          <a:xfrm>
            <a:off x="1097280" y="4618893"/>
            <a:ext cx="6116320" cy="956492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700" dirty="0">
                <a:solidFill>
                  <a:schemeClr val="tx1"/>
                </a:solidFill>
              </a:rPr>
              <a:t>Pb</a:t>
            </a:r>
            <a:r>
              <a:rPr lang="en-IN" sz="1700" baseline="30000" dirty="0">
                <a:solidFill>
                  <a:schemeClr val="tx1"/>
                </a:solidFill>
              </a:rPr>
              <a:t>2+  </a:t>
            </a:r>
            <a:r>
              <a:rPr lang="en-IN" sz="1700" dirty="0">
                <a:solidFill>
                  <a:schemeClr val="tx1"/>
                </a:solidFill>
              </a:rPr>
              <a:t>+  </a:t>
            </a:r>
            <a:r>
              <a:rPr lang="en-IN" sz="1700" dirty="0">
                <a:solidFill>
                  <a:srgbClr val="0070C0"/>
                </a:solidFill>
              </a:rPr>
              <a:t>XO </a:t>
            </a:r>
            <a:r>
              <a:rPr lang="en-IN" sz="1700" dirty="0">
                <a:solidFill>
                  <a:schemeClr val="tx1"/>
                </a:solidFill>
              </a:rPr>
              <a:t>(lemon yellow)  </a:t>
            </a:r>
            <a:r>
              <a:rPr lang="en-IN" sz="1700" dirty="0">
                <a:solidFill>
                  <a:schemeClr val="tx1"/>
                </a:solidFill>
                <a:sym typeface="Wingdings" panose="05000000000000000000" pitchFamily="2" charset="2"/>
              </a:rPr>
              <a:t>   </a:t>
            </a:r>
            <a:r>
              <a:rPr lang="en-IN" sz="1700" dirty="0">
                <a:solidFill>
                  <a:srgbClr val="C00000"/>
                </a:solidFill>
                <a:sym typeface="Wingdings" panose="05000000000000000000" pitchFamily="2" charset="2"/>
              </a:rPr>
              <a:t>Pb-XO</a:t>
            </a:r>
            <a:r>
              <a:rPr lang="en-IN" sz="1700" dirty="0">
                <a:solidFill>
                  <a:schemeClr val="tx1"/>
                </a:solidFill>
                <a:sym typeface="Wingdings" panose="05000000000000000000" pitchFamily="2" charset="2"/>
              </a:rPr>
              <a:t> (violet red)</a:t>
            </a:r>
          </a:p>
          <a:p>
            <a:r>
              <a:rPr lang="en-IN" sz="1700" dirty="0">
                <a:solidFill>
                  <a:srgbClr val="C00000"/>
                </a:solidFill>
                <a:sym typeface="Wingdings" panose="05000000000000000000" pitchFamily="2" charset="2"/>
              </a:rPr>
              <a:t>Pb-XO</a:t>
            </a:r>
            <a:r>
              <a:rPr lang="en-IN" sz="1700" dirty="0">
                <a:solidFill>
                  <a:schemeClr val="tx1"/>
                </a:solidFill>
                <a:sym typeface="Wingdings" panose="05000000000000000000" pitchFamily="2" charset="2"/>
              </a:rPr>
              <a:t> (violet red)  +  EDTA     Pb-EDTA + XO</a:t>
            </a:r>
            <a:r>
              <a:rPr lang="en-IN" sz="1700" dirty="0">
                <a:solidFill>
                  <a:srgbClr val="0070C0"/>
                </a:solidFill>
                <a:sym typeface="Wingdings" panose="05000000000000000000" pitchFamily="2" charset="2"/>
              </a:rPr>
              <a:t> </a:t>
            </a:r>
            <a:r>
              <a:rPr lang="en-IN" sz="1700" dirty="0">
                <a:solidFill>
                  <a:schemeClr val="tx1"/>
                </a:solidFill>
                <a:sym typeface="Wingdings" panose="05000000000000000000" pitchFamily="2" charset="2"/>
              </a:rPr>
              <a:t>(lemon yellow)</a:t>
            </a:r>
            <a:endParaRPr lang="en-IN" sz="1700" dirty="0">
              <a:solidFill>
                <a:schemeClr val="tx1"/>
              </a:solidFill>
            </a:endParaRPr>
          </a:p>
        </p:txBody>
      </p:sp>
      <p:pic>
        <p:nvPicPr>
          <p:cNvPr id="1026" name="Picture 2" descr="ph indicator - Keyword Search - Science Photo Library">
            <a:extLst>
              <a:ext uri="{FF2B5EF4-FFF2-40B4-BE49-F238E27FC236}">
                <a16:creationId xmlns:a16="http://schemas.microsoft.com/office/drawing/2014/main" id="{0136B503-2A7A-452C-A0F2-CB3D6000D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4847" y="3248951"/>
            <a:ext cx="3150833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877511" y="6422117"/>
            <a:ext cx="442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580567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176" y="5400040"/>
            <a:ext cx="10113645" cy="822960"/>
          </a:xfrm>
        </p:spPr>
        <p:txBody>
          <a:bodyPr/>
          <a:lstStyle/>
          <a:p>
            <a:pPr algn="ctr"/>
            <a:r>
              <a:rPr lang="en-IN" sz="4800" dirty="0"/>
              <a:t>13. Reactions for estimation of Pb</a:t>
            </a:r>
            <a:r>
              <a:rPr lang="en-IN" sz="4800" baseline="30000" dirty="0"/>
              <a:t>2+</a:t>
            </a:r>
            <a:endParaRPr lang="en-IN" sz="48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71FB0E8-7871-43B4-92D5-8F63D6C9D2F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833" y="139774"/>
            <a:ext cx="8176334" cy="456312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194272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5EBD5-083F-43C3-B7D5-EF1728C607D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76543" y="279763"/>
            <a:ext cx="10058400" cy="1106488"/>
          </a:xfrm>
        </p:spPr>
        <p:txBody>
          <a:bodyPr/>
          <a:lstStyle/>
          <a:p>
            <a:pPr algn="ctr"/>
            <a:r>
              <a:rPr lang="en-IN" dirty="0"/>
              <a:t>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F1EC8-7314-4E18-BA4C-AABD7DD6850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60013" y="1481863"/>
            <a:ext cx="10058400" cy="40227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800" dirty="0"/>
              <a:t>1.   Preparation of standard solution of ZnO in 100 mL</a:t>
            </a:r>
          </a:p>
          <a:p>
            <a:pPr marL="0" indent="0">
              <a:buNone/>
            </a:pPr>
            <a:endParaRPr lang="en-IN" sz="1800" dirty="0"/>
          </a:p>
          <a:p>
            <a:pPr marL="457200" indent="-457200">
              <a:buFont typeface="+mj-lt"/>
              <a:buAutoNum type="arabicPeriod"/>
            </a:pPr>
            <a:endParaRPr lang="en-IN" sz="1800" dirty="0"/>
          </a:p>
          <a:p>
            <a:pPr marL="0" indent="0">
              <a:buNone/>
            </a:pPr>
            <a:r>
              <a:rPr lang="en-IN" sz="1800" dirty="0"/>
              <a:t>                                          </a:t>
            </a:r>
            <a:r>
              <a:rPr lang="en-IN" sz="1800" dirty="0">
                <a:solidFill>
                  <a:schemeClr val="accent2">
                    <a:lumMod val="50000"/>
                  </a:schemeClr>
                </a:solidFill>
              </a:rPr>
              <a:t>   ZnO(s)  + 2HCl(aq) </a:t>
            </a:r>
            <a:r>
              <a:rPr lang="en-IN" sz="1800" dirty="0">
                <a:solidFill>
                  <a:schemeClr val="accent2">
                    <a:lumMod val="50000"/>
                  </a:schemeClr>
                </a:solidFill>
                <a:sym typeface="Wingdings" panose="05000000000000000000" pitchFamily="2" charset="2"/>
              </a:rPr>
              <a:t>  ZnCl</a:t>
            </a:r>
            <a:r>
              <a:rPr lang="en-IN" sz="1800" baseline="-25000" dirty="0">
                <a:solidFill>
                  <a:schemeClr val="accent2">
                    <a:lumMod val="50000"/>
                  </a:schemeClr>
                </a:solidFill>
                <a:sym typeface="Wingdings" panose="05000000000000000000" pitchFamily="2" charset="2"/>
              </a:rPr>
              <a:t>2</a:t>
            </a:r>
            <a:r>
              <a:rPr lang="en-IN" sz="1800" dirty="0">
                <a:solidFill>
                  <a:schemeClr val="accent2">
                    <a:lumMod val="50000"/>
                  </a:schemeClr>
                </a:solidFill>
                <a:sym typeface="Wingdings" panose="05000000000000000000" pitchFamily="2" charset="2"/>
              </a:rPr>
              <a:t> (aq) + H</a:t>
            </a:r>
            <a:r>
              <a:rPr lang="en-IN" sz="1800" baseline="-25000" dirty="0">
                <a:solidFill>
                  <a:schemeClr val="accent2">
                    <a:lumMod val="50000"/>
                  </a:schemeClr>
                </a:solidFill>
                <a:sym typeface="Wingdings" panose="05000000000000000000" pitchFamily="2" charset="2"/>
              </a:rPr>
              <a:t>2</a:t>
            </a:r>
            <a:r>
              <a:rPr lang="en-IN" sz="1800" dirty="0">
                <a:solidFill>
                  <a:schemeClr val="accent2">
                    <a:lumMod val="50000"/>
                  </a:schemeClr>
                </a:solidFill>
                <a:sym typeface="Wingdings" panose="05000000000000000000" pitchFamily="2" charset="2"/>
              </a:rPr>
              <a:t>O (l)</a:t>
            </a:r>
          </a:p>
          <a:p>
            <a:pPr marL="0" indent="0">
              <a:buNone/>
            </a:pPr>
            <a:r>
              <a:rPr lang="en-IN" sz="1800" dirty="0">
                <a:sym typeface="Wingdings" panose="05000000000000000000" pitchFamily="2" charset="2"/>
              </a:rPr>
              <a:t>2.   Standardization of EDTA solution with std ZnO sol: EDTA solution is taken in burette.</a:t>
            </a:r>
          </a:p>
          <a:p>
            <a:pPr marL="457200" indent="-457200">
              <a:buFont typeface="+mj-lt"/>
              <a:buAutoNum type="arabicPeriod"/>
            </a:pPr>
            <a:endParaRPr lang="en-IN" sz="1800" dirty="0"/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B3C12EF4-7D04-4EC7-B88A-EA0072012150}"/>
              </a:ext>
            </a:extLst>
          </p:cNvPr>
          <p:cNvSpPr/>
          <p:nvPr/>
        </p:nvSpPr>
        <p:spPr>
          <a:xfrm>
            <a:off x="1686756" y="2012441"/>
            <a:ext cx="8899964" cy="690239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700" dirty="0">
                <a:solidFill>
                  <a:schemeClr val="tx1"/>
                </a:solidFill>
              </a:rPr>
              <a:t>Calculated amount of ZnO + Few drops of HCl (to make ZnO completely dissolve in water) + Distilled water up to 100 mL mark </a:t>
            </a:r>
            <a:r>
              <a:rPr lang="en-IN" sz="1700" dirty="0">
                <a:solidFill>
                  <a:schemeClr val="tx1"/>
                </a:solidFill>
                <a:sym typeface="Wingdings" panose="05000000000000000000" pitchFamily="2" charset="2"/>
              </a:rPr>
              <a:t></a:t>
            </a:r>
            <a:r>
              <a:rPr lang="en-IN" sz="1700" dirty="0">
                <a:solidFill>
                  <a:schemeClr val="tx1"/>
                </a:solidFill>
              </a:rPr>
              <a:t> Mixture is shaken well to get homogenous solution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0EAEDE9-CB72-4A7B-8FE2-A14D2B9723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10620" y="3924865"/>
            <a:ext cx="1035135" cy="106557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403734A-F709-4438-A0EA-DD483FD4661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9238582" y="3906098"/>
            <a:ext cx="913246" cy="1056487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BB17FE8E-AAF6-44FD-951F-B6BB724F20A7}"/>
              </a:ext>
            </a:extLst>
          </p:cNvPr>
          <p:cNvSpPr/>
          <p:nvPr/>
        </p:nvSpPr>
        <p:spPr>
          <a:xfrm>
            <a:off x="3538998" y="4340950"/>
            <a:ext cx="785675" cy="328474"/>
          </a:xfrm>
          <a:prstGeom prst="rightArrow">
            <a:avLst>
              <a:gd name="adj1" fmla="val 50000"/>
              <a:gd name="adj2" fmla="val 554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4083339-CCFC-42F0-B08D-795AF0F3050F}"/>
              </a:ext>
            </a:extLst>
          </p:cNvPr>
          <p:cNvSpPr/>
          <p:nvPr/>
        </p:nvSpPr>
        <p:spPr>
          <a:xfrm>
            <a:off x="7500151" y="4340950"/>
            <a:ext cx="671846" cy="328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3D5ED2-3793-44DF-A7EE-7677C317674E}"/>
              </a:ext>
            </a:extLst>
          </p:cNvPr>
          <p:cNvSpPr/>
          <p:nvPr/>
        </p:nvSpPr>
        <p:spPr>
          <a:xfrm>
            <a:off x="822960" y="5338373"/>
            <a:ext cx="2716038" cy="7729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700" dirty="0">
                <a:solidFill>
                  <a:schemeClr val="tx1"/>
                </a:solidFill>
              </a:rPr>
              <a:t>10 mL std ZnO sol + 5 mL of NH</a:t>
            </a:r>
            <a:r>
              <a:rPr lang="en-IN" sz="1700" baseline="-25000" dirty="0">
                <a:solidFill>
                  <a:schemeClr val="tx1"/>
                </a:solidFill>
              </a:rPr>
              <a:t>4</a:t>
            </a:r>
            <a:r>
              <a:rPr lang="en-IN" sz="1700" dirty="0">
                <a:solidFill>
                  <a:schemeClr val="tx1"/>
                </a:solidFill>
              </a:rPr>
              <a:t>OH-NH4Cl buffer</a:t>
            </a:r>
            <a:endParaRPr lang="en-IN" sz="17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2C220C-EE21-41E3-BDD7-398EAA1DBD88}"/>
              </a:ext>
            </a:extLst>
          </p:cNvPr>
          <p:cNvSpPr/>
          <p:nvPr/>
        </p:nvSpPr>
        <p:spPr>
          <a:xfrm>
            <a:off x="4362873" y="5157705"/>
            <a:ext cx="3466254" cy="10683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On adding a few drops EBT indicator, Zn-EBT complex (wine-red) is formed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64815D-8190-4BF2-8131-1CFD05829E91}"/>
              </a:ext>
            </a:extLst>
          </p:cNvPr>
          <p:cNvSpPr/>
          <p:nvPr/>
        </p:nvSpPr>
        <p:spPr>
          <a:xfrm>
            <a:off x="8171997" y="5121324"/>
            <a:ext cx="3166563" cy="11047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700" dirty="0">
                <a:solidFill>
                  <a:schemeClr val="tx1"/>
                </a:solidFill>
              </a:rPr>
              <a:t>At end point, EDTA replaces EBT from Zn-EBT complex giving blue colour</a:t>
            </a:r>
            <a:endParaRPr lang="en-IN" sz="1700" dirty="0"/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2DF7CD94-C943-4A42-8436-DA445EF2F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578" y="3704481"/>
            <a:ext cx="1402330" cy="1402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5877511" y="6401797"/>
            <a:ext cx="436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48447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B656307-D525-45DE-9500-9369A38A425F}"/>
              </a:ext>
            </a:extLst>
          </p:cNvPr>
          <p:cNvSpPr txBox="1"/>
          <p:nvPr/>
        </p:nvSpPr>
        <p:spPr>
          <a:xfrm>
            <a:off x="927814" y="720324"/>
            <a:ext cx="7870745" cy="2200602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IN" sz="500" dirty="0"/>
          </a:p>
          <a:p>
            <a:pPr marL="342900" indent="-342900">
              <a:buAutoNum type="arabicPeriod" startAt="3"/>
            </a:pPr>
            <a:r>
              <a:rPr lang="en-IN" dirty="0"/>
              <a:t>Separation of Pb</a:t>
            </a:r>
            <a:r>
              <a:rPr lang="en-IN" baseline="30000" dirty="0"/>
              <a:t>2+ </a:t>
            </a:r>
            <a:r>
              <a:rPr lang="en-IN" dirty="0"/>
              <a:t>and Zn</a:t>
            </a:r>
            <a:r>
              <a:rPr lang="en-IN" baseline="30000" dirty="0"/>
              <a:t>2+ </a:t>
            </a:r>
            <a:r>
              <a:rPr lang="en-IN" dirty="0"/>
              <a:t>solution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dirty="0"/>
              <a:t>20 mL of distilled water is added and 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heated up to 60 °C</a:t>
            </a:r>
            <a:r>
              <a:rPr lang="en-IN" dirty="0"/>
              <a:t>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dirty="0"/>
              <a:t>10%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 K</a:t>
            </a:r>
            <a:r>
              <a:rPr lang="en-IN" baseline="-25000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SO</a:t>
            </a:r>
            <a:r>
              <a:rPr lang="en-IN" baseline="-25000" dirty="0">
                <a:solidFill>
                  <a:schemeClr val="accent2">
                    <a:lumMod val="75000"/>
                  </a:schemeClr>
                </a:solidFill>
              </a:rPr>
              <a:t>4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 solution is added dropwise </a:t>
            </a:r>
            <a:r>
              <a:rPr lang="en-IN" dirty="0"/>
              <a:t>until completion of precipitation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dirty="0"/>
              <a:t>Solution is 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digested</a:t>
            </a:r>
            <a:r>
              <a:rPr lang="en-IN" dirty="0"/>
              <a:t> for about 10 min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dirty="0"/>
              <a:t>A drop of K</a:t>
            </a:r>
            <a:r>
              <a:rPr lang="en-IN" baseline="-25000" dirty="0"/>
              <a:t>2</a:t>
            </a:r>
            <a:r>
              <a:rPr lang="en-IN" dirty="0"/>
              <a:t>SO</a:t>
            </a:r>
            <a:r>
              <a:rPr lang="en-IN" baseline="-25000" dirty="0"/>
              <a:t>4</a:t>
            </a:r>
            <a:r>
              <a:rPr lang="en-IN" dirty="0"/>
              <a:t> was added to check for completion of precipitation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dirty="0"/>
              <a:t>Solution is 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filtered using whatmann filter paper</a:t>
            </a:r>
            <a:endParaRPr lang="en-IN" dirty="0"/>
          </a:p>
          <a:p>
            <a:pPr lvl="1"/>
            <a:endParaRPr lang="en-IN" sz="600" dirty="0"/>
          </a:p>
        </p:txBody>
      </p:sp>
      <p:pic>
        <p:nvPicPr>
          <p:cNvPr id="1028" name="Picture 4" descr="Filtration">
            <a:extLst>
              <a:ext uri="{FF2B5EF4-FFF2-40B4-BE49-F238E27FC236}">
                <a16:creationId xmlns:a16="http://schemas.microsoft.com/office/drawing/2014/main" id="{53C10249-79D8-4143-8F0E-D9CDB9270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1192" y="843257"/>
            <a:ext cx="23812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llout: Bent Line 2">
            <a:extLst>
              <a:ext uri="{FF2B5EF4-FFF2-40B4-BE49-F238E27FC236}">
                <a16:creationId xmlns:a16="http://schemas.microsoft.com/office/drawing/2014/main" id="{5E976FEA-BCB5-43D8-8F12-A97B95035C55}"/>
              </a:ext>
            </a:extLst>
          </p:cNvPr>
          <p:cNvSpPr/>
          <p:nvPr/>
        </p:nvSpPr>
        <p:spPr>
          <a:xfrm>
            <a:off x="10586260" y="118463"/>
            <a:ext cx="1352365" cy="568169"/>
          </a:xfrm>
          <a:prstGeom prst="borderCallout2">
            <a:avLst>
              <a:gd name="adj1" fmla="val 15241"/>
              <a:gd name="adj2" fmla="val 1941"/>
              <a:gd name="adj3" fmla="val 18750"/>
              <a:gd name="adj4" fmla="val -16667"/>
              <a:gd name="adj5" fmla="val 182675"/>
              <a:gd name="adj6" fmla="val -30914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dirty="0"/>
              <a:t>Precipitate of PbSO4 </a:t>
            </a:r>
          </a:p>
        </p:txBody>
      </p:sp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5BFAC84E-DD88-4E5B-8280-5B29163831EC}"/>
              </a:ext>
            </a:extLst>
          </p:cNvPr>
          <p:cNvSpPr/>
          <p:nvPr/>
        </p:nvSpPr>
        <p:spPr>
          <a:xfrm>
            <a:off x="10440632" y="3012366"/>
            <a:ext cx="994299" cy="535349"/>
          </a:xfrm>
          <a:prstGeom prst="borderCallout2">
            <a:avLst>
              <a:gd name="adj1" fmla="val 18751"/>
              <a:gd name="adj2" fmla="val 1396"/>
              <a:gd name="adj3" fmla="val 18750"/>
              <a:gd name="adj4" fmla="val -16667"/>
              <a:gd name="adj5" fmla="val -48491"/>
              <a:gd name="adj6" fmla="val -311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dirty="0"/>
              <a:t>Zn2+ solution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B589B9-74E7-4CAB-BEFA-4E43EA9FA4E6}"/>
              </a:ext>
            </a:extLst>
          </p:cNvPr>
          <p:cNvSpPr txBox="1"/>
          <p:nvPr/>
        </p:nvSpPr>
        <p:spPr>
          <a:xfrm>
            <a:off x="927814" y="3222127"/>
            <a:ext cx="7155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4"/>
            </a:pPr>
            <a:r>
              <a:rPr lang="en-IN" dirty="0"/>
              <a:t>Estimation of Zn</a:t>
            </a:r>
            <a:r>
              <a:rPr lang="en-IN" baseline="30000" dirty="0"/>
              <a:t>2+ </a:t>
            </a:r>
            <a:r>
              <a:rPr lang="en-IN" dirty="0"/>
              <a:t>solution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dirty="0"/>
              <a:t>Solution in burette: standardized EDTA  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597CD0D-7F48-4EBF-AB0A-3CFEA2D9A1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443327" y="4113668"/>
            <a:ext cx="1050911" cy="108181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7C67C3AA-E14A-47D8-878B-0E375DE8C4DF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9251928" y="4024377"/>
            <a:ext cx="931650" cy="1081810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A96745F0-04DB-4E60-9462-5172DD4CA672}"/>
              </a:ext>
            </a:extLst>
          </p:cNvPr>
          <p:cNvSpPr/>
          <p:nvPr/>
        </p:nvSpPr>
        <p:spPr>
          <a:xfrm>
            <a:off x="3201929" y="4474628"/>
            <a:ext cx="785675" cy="328474"/>
          </a:xfrm>
          <a:prstGeom prst="rightArrow">
            <a:avLst>
              <a:gd name="adj1" fmla="val 50000"/>
              <a:gd name="adj2" fmla="val 554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B545122-5547-43A9-8104-54A2D2FE695D}"/>
              </a:ext>
            </a:extLst>
          </p:cNvPr>
          <p:cNvSpPr/>
          <p:nvPr/>
        </p:nvSpPr>
        <p:spPr>
          <a:xfrm>
            <a:off x="7553085" y="4474628"/>
            <a:ext cx="671846" cy="328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3956817-8677-4B73-97DC-0A370EB62DFE}"/>
              </a:ext>
            </a:extLst>
          </p:cNvPr>
          <p:cNvSpPr/>
          <p:nvPr/>
        </p:nvSpPr>
        <p:spPr>
          <a:xfrm>
            <a:off x="704294" y="5409272"/>
            <a:ext cx="2470359" cy="6237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50" dirty="0">
                <a:solidFill>
                  <a:schemeClr val="tx1"/>
                </a:solidFill>
              </a:rPr>
              <a:t>10 mL filtrate + 5 mL of NH</a:t>
            </a:r>
            <a:r>
              <a:rPr lang="en-IN" sz="1650" baseline="-25000" dirty="0">
                <a:solidFill>
                  <a:schemeClr val="tx1"/>
                </a:solidFill>
              </a:rPr>
              <a:t>4</a:t>
            </a:r>
            <a:r>
              <a:rPr lang="en-IN" sz="1650" dirty="0">
                <a:solidFill>
                  <a:schemeClr val="tx1"/>
                </a:solidFill>
              </a:rPr>
              <a:t>OH-NH4Cl buffer</a:t>
            </a:r>
            <a:endParaRPr lang="en-IN" sz="16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68691E-9A31-485C-9939-2DB6878DE712}"/>
              </a:ext>
            </a:extLst>
          </p:cNvPr>
          <p:cNvSpPr/>
          <p:nvPr/>
        </p:nvSpPr>
        <p:spPr>
          <a:xfrm>
            <a:off x="3686308" y="5379750"/>
            <a:ext cx="4027494" cy="6237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50" dirty="0">
                <a:solidFill>
                  <a:schemeClr val="tx1"/>
                </a:solidFill>
              </a:rPr>
              <a:t>On adding a few drops EBT indicator, Zn-EBT complex (wine-red) is formed</a:t>
            </a:r>
            <a:endParaRPr lang="en-IN" sz="16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38FE81-5A92-4D36-AF6F-5915C41B0AF1}"/>
              </a:ext>
            </a:extLst>
          </p:cNvPr>
          <p:cNvSpPr/>
          <p:nvPr/>
        </p:nvSpPr>
        <p:spPr>
          <a:xfrm>
            <a:off x="8083216" y="5370296"/>
            <a:ext cx="3639844" cy="5967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50" dirty="0">
                <a:solidFill>
                  <a:schemeClr val="tx1"/>
                </a:solidFill>
              </a:rPr>
              <a:t>At end point, EDTA replaces EBT from Zn-EBT complex giving blue colour</a:t>
            </a:r>
            <a:endParaRPr lang="en-IN" sz="1650" dirty="0"/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2DF7CD94-C943-4A42-8436-DA445EF2F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006" y="3993522"/>
            <a:ext cx="1394452" cy="1290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5907991" y="6401797"/>
            <a:ext cx="436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308843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BAFB95-B374-4255-96D2-5A909B64CCF1}"/>
              </a:ext>
            </a:extLst>
          </p:cNvPr>
          <p:cNvSpPr txBox="1"/>
          <p:nvPr/>
        </p:nvSpPr>
        <p:spPr>
          <a:xfrm>
            <a:off x="994299" y="838206"/>
            <a:ext cx="9561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5"/>
            </a:pPr>
            <a:r>
              <a:rPr lang="en-IN" dirty="0"/>
              <a:t>Estimation of Pb</a:t>
            </a:r>
            <a:r>
              <a:rPr lang="en-IN" baseline="30000" dirty="0"/>
              <a:t>2+ </a:t>
            </a:r>
            <a:r>
              <a:rPr lang="en-IN" dirty="0"/>
              <a:t>in given solution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dirty="0"/>
              <a:t>Precipitate of PbSO</a:t>
            </a:r>
            <a:r>
              <a:rPr lang="en-IN" baseline="-25000" dirty="0"/>
              <a:t>4</a:t>
            </a:r>
            <a:r>
              <a:rPr lang="en-IN" dirty="0"/>
              <a:t> is dissolved using CH</a:t>
            </a:r>
            <a:r>
              <a:rPr lang="en-IN" baseline="-25000" dirty="0"/>
              <a:t>3</a:t>
            </a:r>
            <a:r>
              <a:rPr lang="en-IN" dirty="0"/>
              <a:t>COONH</a:t>
            </a:r>
            <a:r>
              <a:rPr lang="en-IN" baseline="-25000" dirty="0"/>
              <a:t>4</a:t>
            </a:r>
            <a:r>
              <a:rPr lang="en-IN" dirty="0"/>
              <a:t> &amp; CH</a:t>
            </a:r>
            <a:r>
              <a:rPr lang="en-IN" baseline="-25000" dirty="0"/>
              <a:t>3</a:t>
            </a:r>
            <a:r>
              <a:rPr lang="en-IN" dirty="0"/>
              <a:t>COOH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dirty="0"/>
              <a:t>Solution is made up to mark of 100 mL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dirty="0"/>
              <a:t>Solution in burette: standardized EDTA solution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8AC9338-D639-4DA4-8670-B510FBA5F6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0291" y="2339265"/>
            <a:ext cx="1808957" cy="1695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DF7CD94-C943-4A42-8436-DA445EF2F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1442" y="2339264"/>
            <a:ext cx="1695635" cy="1695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BC521CA8-8F12-4F52-8AEA-E2E2B368A7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2592" y="2343705"/>
            <a:ext cx="1695636" cy="1691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483F5CA2-158C-4173-A2AE-47D65AB0FCF2}"/>
              </a:ext>
            </a:extLst>
          </p:cNvPr>
          <p:cNvSpPr/>
          <p:nvPr/>
        </p:nvSpPr>
        <p:spPr>
          <a:xfrm>
            <a:off x="3691062" y="3009530"/>
            <a:ext cx="923278" cy="5348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978C065-684D-4591-9D99-6B0E710806E8}"/>
              </a:ext>
            </a:extLst>
          </p:cNvPr>
          <p:cNvSpPr/>
          <p:nvPr/>
        </p:nvSpPr>
        <p:spPr>
          <a:xfrm>
            <a:off x="7251141" y="3009530"/>
            <a:ext cx="923278" cy="5348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7B99AC-4BDF-4408-9181-546973B824D1}"/>
              </a:ext>
            </a:extLst>
          </p:cNvPr>
          <p:cNvSpPr/>
          <p:nvPr/>
        </p:nvSpPr>
        <p:spPr>
          <a:xfrm>
            <a:off x="1278294" y="4145871"/>
            <a:ext cx="2069934" cy="908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700" dirty="0">
                <a:solidFill>
                  <a:schemeClr val="tx1"/>
                </a:solidFill>
              </a:rPr>
              <a:t>10 mL of Pb</a:t>
            </a:r>
            <a:r>
              <a:rPr lang="en-IN" sz="1700" baseline="30000" dirty="0">
                <a:solidFill>
                  <a:schemeClr val="tx1"/>
                </a:solidFill>
              </a:rPr>
              <a:t>2+ </a:t>
            </a:r>
            <a:r>
              <a:rPr lang="en-IN" sz="1700" dirty="0">
                <a:solidFill>
                  <a:schemeClr val="tx1"/>
                </a:solidFill>
              </a:rPr>
              <a:t>sol. + hexamine buffer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BC66FC-BDAF-4FBE-9055-187C3C7CC7CA}"/>
              </a:ext>
            </a:extLst>
          </p:cNvPr>
          <p:cNvSpPr/>
          <p:nvPr/>
        </p:nvSpPr>
        <p:spPr>
          <a:xfrm>
            <a:off x="4082990" y="4158282"/>
            <a:ext cx="3409492" cy="9081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700" dirty="0">
                <a:solidFill>
                  <a:schemeClr val="tx1"/>
                </a:solidFill>
              </a:rPr>
              <a:t>On adding a few drops of XO indicator, Pb-XO complex (violet-red) is formed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D9452C-7DE9-422D-A06A-12F99AB93FBB}"/>
              </a:ext>
            </a:extLst>
          </p:cNvPr>
          <p:cNvSpPr/>
          <p:nvPr/>
        </p:nvSpPr>
        <p:spPr>
          <a:xfrm>
            <a:off x="8174418" y="4158281"/>
            <a:ext cx="3162275" cy="9081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700" dirty="0"/>
              <a:t>EDTA replaces XO from Pb-XO complex</a:t>
            </a:r>
            <a:r>
              <a:rPr lang="en-IN" sz="1700" dirty="0">
                <a:sym typeface="Wingdings" panose="05000000000000000000" pitchFamily="2" charset="2"/>
              </a:rPr>
              <a:t> free XO (lemon-yellow) is obtained </a:t>
            </a:r>
            <a:endParaRPr lang="en-IN" sz="1700" dirty="0"/>
          </a:p>
        </p:txBody>
      </p:sp>
      <p:sp>
        <p:nvSpPr>
          <p:cNvPr id="11" name="TextBox 10"/>
          <p:cNvSpPr txBox="1"/>
          <p:nvPr/>
        </p:nvSpPr>
        <p:spPr>
          <a:xfrm>
            <a:off x="5877511" y="6401797"/>
            <a:ext cx="436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642373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A035E-E642-4AE5-9495-FB31A58F9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364644"/>
          </a:xfrm>
        </p:spPr>
        <p:txBody>
          <a:bodyPr/>
          <a:lstStyle/>
          <a:p>
            <a:pPr algn="ctr"/>
            <a:r>
              <a:rPr lang="en-IN" dirty="0"/>
              <a:t>Calculations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697AF-404D-42C7-8C80-B4A2158D3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8302" y="2023288"/>
            <a:ext cx="10058400" cy="4023360"/>
          </a:xfrm>
        </p:spPr>
        <p:txBody>
          <a:bodyPr>
            <a:normAutofit/>
          </a:bodyPr>
          <a:lstStyle/>
          <a:p>
            <a:r>
              <a:rPr lang="en-IN" sz="1800" dirty="0"/>
              <a:t>Let normality of std ZnO solution prepared be N</a:t>
            </a:r>
            <a:r>
              <a:rPr lang="en-IN" sz="1800" baseline="-25000" dirty="0"/>
              <a:t>ZnO</a:t>
            </a:r>
            <a:r>
              <a:rPr lang="en-IN" sz="1800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333333"/>
                </a:solidFill>
                <a:sym typeface="Wingdings" panose="05000000000000000000" pitchFamily="2" charset="2"/>
              </a:rPr>
              <a:t>  </a:t>
            </a:r>
            <a:r>
              <a:rPr lang="en-IN" sz="1800" dirty="0">
                <a:solidFill>
                  <a:srgbClr val="00B050"/>
                </a:solidFill>
                <a:latin typeface="Product Sans Medium" panose="020B0503030502040203" pitchFamily="34" charset="0"/>
              </a:rPr>
              <a:t>Normality of given EDTA solution</a:t>
            </a:r>
            <a:r>
              <a:rPr lang="en-IN" sz="1800" i="1" dirty="0">
                <a:latin typeface="+mj-lt"/>
              </a:rPr>
              <a:t>:    </a:t>
            </a:r>
            <a:r>
              <a:rPr lang="en-IN" sz="1600" i="1" dirty="0">
                <a:solidFill>
                  <a:srgbClr val="C00000"/>
                </a:solidFill>
                <a:latin typeface="+mj-lt"/>
                <a:sym typeface="Wingdings" panose="05000000000000000000" pitchFamily="2" charset="2"/>
              </a:rPr>
              <a:t>Zn-EBT</a:t>
            </a:r>
            <a:r>
              <a:rPr lang="en-IN" sz="1600" i="1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IN" sz="1600" i="1" dirty="0">
                <a:solidFill>
                  <a:srgbClr val="C00000"/>
                </a:solidFill>
                <a:latin typeface="+mj-lt"/>
                <a:sym typeface="Wingdings" panose="05000000000000000000" pitchFamily="2" charset="2"/>
              </a:rPr>
              <a:t>(wine red)  </a:t>
            </a:r>
            <a:r>
              <a:rPr lang="en-IN" sz="1600" i="1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+  EDTA     Zn-EDTA  +  </a:t>
            </a:r>
            <a:r>
              <a:rPr lang="en-IN" sz="1600" i="1" dirty="0">
                <a:solidFill>
                  <a:srgbClr val="0070C0"/>
                </a:solidFill>
                <a:latin typeface="+mj-lt"/>
                <a:sym typeface="Wingdings" panose="05000000000000000000" pitchFamily="2" charset="2"/>
              </a:rPr>
              <a:t>EBT (blue)</a:t>
            </a:r>
            <a:endParaRPr lang="en-IN" sz="1600" i="1" dirty="0">
              <a:latin typeface="+mj-lt"/>
              <a:sym typeface="Wingdings" panose="05000000000000000000" pitchFamily="2" charset="2"/>
            </a:endParaRPr>
          </a:p>
          <a:p>
            <a:pPr lvl="3"/>
            <a:r>
              <a:rPr lang="en-IN" sz="1800" dirty="0"/>
              <a:t>N</a:t>
            </a:r>
            <a:r>
              <a:rPr lang="en-IN" sz="1800" baseline="-25000" dirty="0"/>
              <a:t>EDTA</a:t>
            </a:r>
            <a:r>
              <a:rPr lang="en-IN" sz="1800" dirty="0"/>
              <a:t> × V</a:t>
            </a:r>
            <a:r>
              <a:rPr lang="en-IN" sz="1800" baseline="-25000" dirty="0"/>
              <a:t>EDTA</a:t>
            </a:r>
            <a:r>
              <a:rPr lang="en-IN" sz="1800" dirty="0"/>
              <a:t> = N</a:t>
            </a:r>
            <a:r>
              <a:rPr lang="en-IN" sz="1800" baseline="-25000" dirty="0"/>
              <a:t>ZnO</a:t>
            </a:r>
            <a:r>
              <a:rPr lang="en-IN" sz="1800" dirty="0"/>
              <a:t> × V</a:t>
            </a:r>
            <a:r>
              <a:rPr lang="en-IN" sz="1800" baseline="-25000" dirty="0"/>
              <a:t>ZnO</a:t>
            </a:r>
          </a:p>
          <a:p>
            <a:pPr lvl="3"/>
            <a:r>
              <a:rPr lang="en-IN" sz="1800" dirty="0"/>
              <a:t>N</a:t>
            </a:r>
            <a:r>
              <a:rPr lang="en-IN" sz="1800" baseline="-25000" dirty="0"/>
              <a:t>EDTA</a:t>
            </a:r>
            <a:r>
              <a:rPr lang="en-IN" sz="1800" dirty="0"/>
              <a:t> = (N</a:t>
            </a:r>
            <a:r>
              <a:rPr lang="en-IN" sz="1800" baseline="-25000" dirty="0"/>
              <a:t>ZnO</a:t>
            </a:r>
            <a:r>
              <a:rPr lang="en-IN" sz="1800" dirty="0"/>
              <a:t> ×  10) / V</a:t>
            </a:r>
            <a:r>
              <a:rPr lang="en-IN" sz="1800" baseline="-25000" dirty="0"/>
              <a:t>EDTA</a:t>
            </a:r>
            <a:r>
              <a:rPr lang="en-IN" sz="1800" dirty="0"/>
              <a:t>               </a:t>
            </a:r>
            <a:r>
              <a:rPr lang="en-IN" sz="1700" dirty="0">
                <a:latin typeface="+mj-lt"/>
              </a:rPr>
              <a:t>(V</a:t>
            </a:r>
            <a:r>
              <a:rPr lang="en-IN" sz="1700" baseline="-25000" dirty="0">
                <a:latin typeface="+mj-lt"/>
              </a:rPr>
              <a:t>EDTA  </a:t>
            </a:r>
            <a:r>
              <a:rPr lang="en-IN" sz="1700" dirty="0">
                <a:latin typeface="+mj-lt"/>
              </a:rPr>
              <a:t>obtained form step 2)</a:t>
            </a:r>
          </a:p>
          <a:p>
            <a:pPr lvl="3"/>
            <a:endParaRPr lang="en-IN" sz="500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333333"/>
                </a:solidFill>
                <a:sym typeface="Wingdings" panose="05000000000000000000" pitchFamily="2" charset="2"/>
              </a:rPr>
              <a:t>  </a:t>
            </a:r>
            <a:r>
              <a:rPr lang="en-IN" sz="1800" dirty="0">
                <a:solidFill>
                  <a:srgbClr val="00B050"/>
                </a:solidFill>
                <a:latin typeface="Product Sans Medium" panose="020B0503030502040203" pitchFamily="34" charset="0"/>
              </a:rPr>
              <a:t>Normality of Zn</a:t>
            </a:r>
            <a:r>
              <a:rPr lang="en-IN" sz="1800" baseline="30000" dirty="0">
                <a:solidFill>
                  <a:srgbClr val="00B050"/>
                </a:solidFill>
                <a:latin typeface="Product Sans Medium" panose="020B0503030502040203" pitchFamily="34" charset="0"/>
              </a:rPr>
              <a:t>2+ </a:t>
            </a:r>
            <a:r>
              <a:rPr lang="en-IN" sz="1800" dirty="0">
                <a:solidFill>
                  <a:srgbClr val="00B050"/>
                </a:solidFill>
                <a:latin typeface="Product Sans Medium" panose="020B0503030502040203" pitchFamily="34" charset="0"/>
              </a:rPr>
              <a:t>in given solution</a:t>
            </a:r>
            <a:r>
              <a:rPr lang="en-IN" sz="1800" dirty="0">
                <a:solidFill>
                  <a:schemeClr val="accent2"/>
                </a:solidFill>
              </a:rPr>
              <a:t>:   </a:t>
            </a:r>
            <a:r>
              <a:rPr lang="en-IN" sz="1600" i="1" dirty="0">
                <a:solidFill>
                  <a:srgbClr val="C00000"/>
                </a:solidFill>
                <a:latin typeface="+mj-lt"/>
                <a:sym typeface="Wingdings" panose="05000000000000000000" pitchFamily="2" charset="2"/>
              </a:rPr>
              <a:t>Zn-EBT</a:t>
            </a:r>
            <a:r>
              <a:rPr lang="en-IN" sz="1600" i="1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IN" sz="1600" i="1" dirty="0">
                <a:solidFill>
                  <a:srgbClr val="C00000"/>
                </a:solidFill>
                <a:latin typeface="+mj-lt"/>
                <a:sym typeface="Wingdings" panose="05000000000000000000" pitchFamily="2" charset="2"/>
              </a:rPr>
              <a:t>(wine red) </a:t>
            </a:r>
            <a:r>
              <a:rPr lang="en-IN" sz="1600" i="1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+  EDTA     Zn-EDTA  +  </a:t>
            </a:r>
            <a:r>
              <a:rPr lang="en-IN" sz="1600" i="1" dirty="0">
                <a:solidFill>
                  <a:srgbClr val="0070C0"/>
                </a:solidFill>
                <a:latin typeface="+mj-lt"/>
                <a:sym typeface="Wingdings" panose="05000000000000000000" pitchFamily="2" charset="2"/>
              </a:rPr>
              <a:t>EBT (blue)</a:t>
            </a:r>
            <a:endParaRPr lang="en-IN" sz="1600" i="1" dirty="0">
              <a:solidFill>
                <a:schemeClr val="accent2"/>
              </a:solidFill>
              <a:latin typeface="+mj-lt"/>
            </a:endParaRPr>
          </a:p>
          <a:p>
            <a:pPr lvl="3"/>
            <a:r>
              <a:rPr lang="en-IN" sz="1800" dirty="0"/>
              <a:t>N</a:t>
            </a:r>
            <a:r>
              <a:rPr lang="en-IN" sz="1800" baseline="-25000" dirty="0"/>
              <a:t>EDTA</a:t>
            </a:r>
            <a:r>
              <a:rPr lang="en-IN" sz="1800" dirty="0"/>
              <a:t> × V</a:t>
            </a:r>
            <a:r>
              <a:rPr lang="en-IN" sz="1800" baseline="-25000" dirty="0"/>
              <a:t>EDTA</a:t>
            </a:r>
            <a:r>
              <a:rPr lang="en-IN" sz="1800" dirty="0"/>
              <a:t> = N</a:t>
            </a:r>
            <a:r>
              <a:rPr lang="en-IN" sz="1800" baseline="-25000" dirty="0"/>
              <a:t>Zn2+ </a:t>
            </a:r>
            <a:r>
              <a:rPr lang="en-IN" sz="1800" dirty="0"/>
              <a:t>× V</a:t>
            </a:r>
            <a:r>
              <a:rPr lang="en-IN" sz="1800" baseline="-25000" dirty="0"/>
              <a:t>Zn2+</a:t>
            </a:r>
          </a:p>
          <a:p>
            <a:pPr lvl="3"/>
            <a:r>
              <a:rPr lang="en-IN" sz="1800" dirty="0"/>
              <a:t>N</a:t>
            </a:r>
            <a:r>
              <a:rPr lang="en-IN" sz="1800" baseline="-25000" dirty="0"/>
              <a:t>Zn2+  </a:t>
            </a:r>
            <a:r>
              <a:rPr lang="en-IN" sz="1800" dirty="0"/>
              <a:t>= (N</a:t>
            </a:r>
            <a:r>
              <a:rPr lang="en-IN" sz="1800" baseline="-25000" dirty="0"/>
              <a:t>EDTA </a:t>
            </a:r>
            <a:r>
              <a:rPr lang="en-IN" sz="1800" dirty="0"/>
              <a:t>× V</a:t>
            </a:r>
            <a:r>
              <a:rPr lang="en-IN" sz="1800" baseline="-25000" dirty="0"/>
              <a:t>EDTA </a:t>
            </a:r>
            <a:r>
              <a:rPr lang="en-IN" sz="1800" dirty="0"/>
              <a:t>) / 10              </a:t>
            </a:r>
            <a:r>
              <a:rPr lang="en-IN" sz="1700" dirty="0">
                <a:latin typeface="+mj-lt"/>
              </a:rPr>
              <a:t>(V</a:t>
            </a:r>
            <a:r>
              <a:rPr lang="en-IN" sz="1700" baseline="-25000" dirty="0">
                <a:latin typeface="+mj-lt"/>
              </a:rPr>
              <a:t>EDTA  </a:t>
            </a:r>
            <a:r>
              <a:rPr lang="en-IN" sz="1700" dirty="0">
                <a:latin typeface="+mj-lt"/>
              </a:rPr>
              <a:t>obtained form step 3)</a:t>
            </a:r>
          </a:p>
          <a:p>
            <a:pPr lvl="3"/>
            <a:endParaRPr lang="en-IN" sz="500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333333"/>
                </a:solidFill>
                <a:sym typeface="Wingdings" panose="05000000000000000000" pitchFamily="2" charset="2"/>
              </a:rPr>
              <a:t>  </a:t>
            </a:r>
            <a:r>
              <a:rPr lang="en-IN" sz="1800" dirty="0">
                <a:solidFill>
                  <a:srgbClr val="00B050"/>
                </a:solidFill>
                <a:latin typeface="Product Sans Medium" panose="020B0503030502040203" pitchFamily="34" charset="0"/>
              </a:rPr>
              <a:t>Normality of Pb</a:t>
            </a:r>
            <a:r>
              <a:rPr lang="en-IN" sz="1800" baseline="30000" dirty="0">
                <a:solidFill>
                  <a:srgbClr val="00B050"/>
                </a:solidFill>
                <a:latin typeface="Product Sans Medium" panose="020B0503030502040203" pitchFamily="34" charset="0"/>
              </a:rPr>
              <a:t>2+ </a:t>
            </a:r>
            <a:r>
              <a:rPr lang="en-IN" sz="1800" dirty="0">
                <a:solidFill>
                  <a:srgbClr val="00B050"/>
                </a:solidFill>
                <a:latin typeface="Product Sans Medium" panose="020B0503030502040203" pitchFamily="34" charset="0"/>
              </a:rPr>
              <a:t>in given solution</a:t>
            </a:r>
            <a:r>
              <a:rPr lang="en-IN" sz="1800" dirty="0">
                <a:solidFill>
                  <a:schemeClr val="accent2"/>
                </a:solidFill>
              </a:rPr>
              <a:t>:   </a:t>
            </a:r>
            <a:r>
              <a:rPr lang="en-IN" sz="1600" i="1" dirty="0">
                <a:solidFill>
                  <a:srgbClr val="C00000"/>
                </a:solidFill>
                <a:latin typeface="+mj-lt"/>
                <a:sym typeface="Wingdings" panose="05000000000000000000" pitchFamily="2" charset="2"/>
              </a:rPr>
              <a:t>Pb-XO</a:t>
            </a:r>
            <a:r>
              <a:rPr lang="en-IN" sz="1600" i="1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IN" sz="1600" i="1" dirty="0">
                <a:solidFill>
                  <a:srgbClr val="C00000"/>
                </a:solidFill>
                <a:latin typeface="+mj-lt"/>
                <a:sym typeface="Wingdings" panose="05000000000000000000" pitchFamily="2" charset="2"/>
              </a:rPr>
              <a:t>(violet red)  </a:t>
            </a:r>
            <a:r>
              <a:rPr lang="en-IN" sz="1600" i="1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+  EDTA     Pb-EDTA + </a:t>
            </a:r>
            <a:r>
              <a:rPr lang="en-IN" sz="1600" i="1" dirty="0">
                <a:solidFill>
                  <a:srgbClr val="FFC901"/>
                </a:solidFill>
                <a:latin typeface="+mj-lt"/>
                <a:sym typeface="Wingdings" panose="05000000000000000000" pitchFamily="2" charset="2"/>
              </a:rPr>
              <a:t>XO (yellow)</a:t>
            </a:r>
            <a:endParaRPr lang="en-IN" sz="1600" i="1" dirty="0">
              <a:solidFill>
                <a:srgbClr val="FFC901"/>
              </a:solidFill>
              <a:latin typeface="+mj-lt"/>
            </a:endParaRPr>
          </a:p>
          <a:p>
            <a:pPr lvl="3"/>
            <a:r>
              <a:rPr lang="en-IN" sz="1200" dirty="0"/>
              <a:t>  </a:t>
            </a:r>
            <a:r>
              <a:rPr lang="en-IN" sz="1800" dirty="0"/>
              <a:t>N</a:t>
            </a:r>
            <a:r>
              <a:rPr lang="en-IN" sz="1800" baseline="-25000" dirty="0"/>
              <a:t>EDTA</a:t>
            </a:r>
            <a:r>
              <a:rPr lang="en-IN" sz="1800" dirty="0"/>
              <a:t> × V</a:t>
            </a:r>
            <a:r>
              <a:rPr lang="en-IN" sz="1800" baseline="-25000" dirty="0"/>
              <a:t>EDTA </a:t>
            </a:r>
            <a:r>
              <a:rPr lang="en-IN" sz="1800" dirty="0"/>
              <a:t>= N</a:t>
            </a:r>
            <a:r>
              <a:rPr lang="en-IN" sz="1800" baseline="-25000" dirty="0"/>
              <a:t>Pb2+ </a:t>
            </a:r>
            <a:r>
              <a:rPr lang="en-IN" sz="1800" dirty="0"/>
              <a:t>× V</a:t>
            </a:r>
            <a:r>
              <a:rPr lang="en-IN" sz="1800" baseline="-25000" dirty="0"/>
              <a:t>Pb2+</a:t>
            </a:r>
          </a:p>
          <a:p>
            <a:pPr lvl="3"/>
            <a:r>
              <a:rPr lang="en-IN" sz="1800" dirty="0"/>
              <a:t>  N</a:t>
            </a:r>
            <a:r>
              <a:rPr lang="en-IN" sz="1800" baseline="-25000" dirty="0"/>
              <a:t>Pb2+  </a:t>
            </a:r>
            <a:r>
              <a:rPr lang="en-IN" sz="1800" dirty="0"/>
              <a:t>= (N</a:t>
            </a:r>
            <a:r>
              <a:rPr lang="en-IN" sz="1800" baseline="-25000" dirty="0"/>
              <a:t>EDTA </a:t>
            </a:r>
            <a:r>
              <a:rPr lang="en-IN" sz="1800" dirty="0"/>
              <a:t>× V</a:t>
            </a:r>
            <a:r>
              <a:rPr lang="en-IN" sz="1800" baseline="-25000" dirty="0"/>
              <a:t>EDTA </a:t>
            </a:r>
            <a:r>
              <a:rPr lang="en-IN" sz="1800" dirty="0"/>
              <a:t>)/ 10             </a:t>
            </a:r>
            <a:r>
              <a:rPr lang="en-IN" sz="1700" dirty="0">
                <a:solidFill>
                  <a:prstClr val="black">
                    <a:lumMod val="75000"/>
                    <a:lumOff val="25000"/>
                  </a:prstClr>
                </a:solidFill>
                <a:latin typeface="Product Sans Light"/>
              </a:rPr>
              <a:t>(V</a:t>
            </a:r>
            <a:r>
              <a:rPr lang="en-IN" sz="1700" baseline="-25000" dirty="0">
                <a:solidFill>
                  <a:prstClr val="black">
                    <a:lumMod val="75000"/>
                    <a:lumOff val="25000"/>
                  </a:prstClr>
                </a:solidFill>
                <a:latin typeface="Product Sans Light"/>
              </a:rPr>
              <a:t>EDTA  </a:t>
            </a:r>
            <a:r>
              <a:rPr lang="en-IN" sz="1700" dirty="0">
                <a:solidFill>
                  <a:prstClr val="black">
                    <a:lumMod val="75000"/>
                    <a:lumOff val="25000"/>
                  </a:prstClr>
                </a:solidFill>
                <a:latin typeface="Product Sans Light"/>
              </a:rPr>
              <a:t>obtained form step 4)</a:t>
            </a:r>
            <a:endParaRPr lang="en-IN" sz="1800" dirty="0"/>
          </a:p>
          <a:p>
            <a:endParaRPr lang="en-IN" sz="1800" baseline="-25000" dirty="0"/>
          </a:p>
        </p:txBody>
      </p:sp>
      <p:sp>
        <p:nvSpPr>
          <p:cNvPr id="4" name="TextBox 3"/>
          <p:cNvSpPr txBox="1"/>
          <p:nvPr/>
        </p:nvSpPr>
        <p:spPr>
          <a:xfrm>
            <a:off x="5887671" y="6401797"/>
            <a:ext cx="436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269623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/>
              <a:t>Applications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502920"/>
          </a:xfrm>
        </p:spPr>
        <p:txBody>
          <a:bodyPr/>
          <a:lstStyle/>
          <a:p>
            <a:r>
              <a:rPr lang="en-IN" dirty="0">
                <a:latin typeface="+mj-lt"/>
              </a:rPr>
              <a:t>OF TODAY’S EXPERIMENT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4FFC1E-2B85-4144-A03A-8A05181278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337733"/>
            <a:ext cx="7294880" cy="3176694"/>
          </a:xfrm>
        </p:spPr>
        <p:txBody>
          <a:bodyPr>
            <a:normAutofit/>
          </a:bodyPr>
          <a:lstStyle/>
          <a:p>
            <a:endParaRPr lang="en-IN" sz="1900" dirty="0"/>
          </a:p>
          <a:p>
            <a:pPr>
              <a:buFont typeface="Wingdings" panose="05000000000000000000" pitchFamily="2" charset="2"/>
              <a:buChar char="v"/>
            </a:pPr>
            <a:r>
              <a:rPr lang="en-IN" sz="1900" dirty="0"/>
              <a:t>  </a:t>
            </a:r>
            <a:r>
              <a:rPr lang="en-US" sz="1900" dirty="0"/>
              <a:t>A</a:t>
            </a:r>
            <a:r>
              <a:rPr lang="en-US" sz="1900" b="0" i="0" dirty="0">
                <a:effectLst/>
              </a:rPr>
              <a:t>nalysis of various lead-containing alloys such as bronzes, ounce metal, solders and tin- and lead-based alloys</a:t>
            </a:r>
            <a:r>
              <a:rPr lang="en-IN" sz="1900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1900" dirty="0"/>
              <a:t>  Analysis of content in zinc-lead ore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900" b="0" i="0" dirty="0">
                <a:solidFill>
                  <a:srgbClr val="000000"/>
                </a:solidFill>
                <a:effectLst/>
              </a:rPr>
              <a:t>  </a:t>
            </a:r>
            <a:r>
              <a:rPr lang="en-US" sz="1900" dirty="0">
                <a:solidFill>
                  <a:srgbClr val="000000"/>
                </a:solidFill>
              </a:rPr>
              <a:t>A</a:t>
            </a:r>
            <a:r>
              <a:rPr lang="en-US" sz="1900" b="0" i="0" dirty="0">
                <a:effectLst/>
              </a:rPr>
              <a:t>nalysis of glass certified reference material– optical glasses etc</a:t>
            </a:r>
            <a:r>
              <a:rPr lang="en-US" sz="1900" dirty="0"/>
              <a:t>.</a:t>
            </a:r>
            <a:endParaRPr lang="en-US" sz="1900" b="0" i="0" dirty="0">
              <a:effectLst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900" dirty="0"/>
              <a:t> Removal of zinc and lead contamination from water, sewage and soil by estimating them</a:t>
            </a:r>
            <a:endParaRPr lang="en-IN" sz="1900" dirty="0"/>
          </a:p>
        </p:txBody>
      </p:sp>
      <p:sp>
        <p:nvSpPr>
          <p:cNvPr id="8" name="TextBox 7"/>
          <p:cNvSpPr txBox="1"/>
          <p:nvPr/>
        </p:nvSpPr>
        <p:spPr>
          <a:xfrm>
            <a:off x="1620422" y="6330677"/>
            <a:ext cx="436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131835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346960"/>
            <a:ext cx="3200400" cy="1544320"/>
          </a:xfrm>
        </p:spPr>
        <p:txBody>
          <a:bodyPr>
            <a:normAutofit/>
          </a:bodyPr>
          <a:lstStyle/>
          <a:p>
            <a:r>
              <a:rPr lang="en-IN" sz="4400" dirty="0"/>
              <a:t>Chemicals Required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44316A5-8FAD-438E-B1DD-85B0C74FD7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9440" y="2123441"/>
            <a:ext cx="7437120" cy="2448559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 Complexone: EDTA solution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 Standard: ZnO as primary standard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 Indicators: Eriochrome Black-T (EBT) and Xylenol Orange (XO)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 Buffers: NH</a:t>
            </a:r>
            <a:r>
              <a:rPr lang="en-IN" baseline="-25000" dirty="0"/>
              <a:t>4</a:t>
            </a:r>
            <a:r>
              <a:rPr lang="en-IN" dirty="0"/>
              <a:t>OH-NH</a:t>
            </a:r>
            <a:r>
              <a:rPr lang="en-IN" baseline="-25000" dirty="0"/>
              <a:t>4</a:t>
            </a:r>
            <a:r>
              <a:rPr lang="en-IN" dirty="0"/>
              <a:t>Cl solution and Hexamine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 Auxiliaries: Ammonium acetate and acetic acid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1897380" y="6336420"/>
            <a:ext cx="32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934304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7BB24-8D77-4143-BAA1-0283884F2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26787"/>
          </a:xfrm>
        </p:spPr>
        <p:txBody>
          <a:bodyPr/>
          <a:lstStyle/>
          <a:p>
            <a:pPr algn="ctr"/>
            <a:r>
              <a:rPr lang="en-IN" dirty="0"/>
              <a:t>Precautions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9A746-7943-4C95-8782-6ACF1E358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45415"/>
            <a:ext cx="7141198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1800" dirty="0"/>
              <a:t>  </a:t>
            </a:r>
            <a:r>
              <a:rPr lang="en-US" sz="1800" b="0" i="0" dirty="0">
                <a:solidFill>
                  <a:srgbClr val="202122"/>
                </a:solidFill>
                <a:effectLst/>
              </a:rPr>
              <a:t>Lead is a highly </a:t>
            </a:r>
            <a:r>
              <a:rPr lang="en-US" sz="1800" b="0" i="0" dirty="0">
                <a:solidFill>
                  <a:srgbClr val="C00000"/>
                </a:solidFill>
                <a:effectLst/>
              </a:rPr>
              <a:t>poisonous metal </a:t>
            </a:r>
            <a:r>
              <a:rPr lang="en-US" sz="1800" b="0" i="0" dirty="0">
                <a:solidFill>
                  <a:srgbClr val="202122"/>
                </a:solidFill>
                <a:effectLst/>
              </a:rPr>
              <a:t>(whether inhaled or swallowed), affecting almost every organ and system in the human body. </a:t>
            </a:r>
            <a:r>
              <a:rPr lang="en-US" sz="1800" dirty="0">
                <a:solidFill>
                  <a:srgbClr val="202122"/>
                </a:solidFill>
              </a:rPr>
              <a:t>Hence masks and gloves are must while handling solution containing Pb</a:t>
            </a:r>
            <a:r>
              <a:rPr lang="en-US" sz="1800" baseline="30000" dirty="0">
                <a:solidFill>
                  <a:srgbClr val="202122"/>
                </a:solidFill>
              </a:rPr>
              <a:t>2+</a:t>
            </a:r>
            <a:r>
              <a:rPr lang="en-US" sz="1800" dirty="0">
                <a:solidFill>
                  <a:srgbClr val="202122"/>
                </a:solidFill>
              </a:rPr>
              <a:t> ions.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C00000"/>
                </a:solidFill>
              </a:rPr>
              <a:t> Cu, Co, Ni, Cr, Fe, Al </a:t>
            </a:r>
            <a:r>
              <a:rPr lang="en-US" sz="1800" dirty="0">
                <a:solidFill>
                  <a:srgbClr val="202122"/>
                </a:solidFill>
              </a:rPr>
              <a:t>even in traces must be absent as they interfere in the titration by forming more stable M-EDTA complexes.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202122"/>
                </a:solidFill>
              </a:rPr>
              <a:t>  Deionized water is preferred over distilled water.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202122"/>
                </a:solidFill>
              </a:rPr>
              <a:t>  PbSO</a:t>
            </a:r>
            <a:r>
              <a:rPr lang="en-US" sz="1800" baseline="-25000" dirty="0">
                <a:solidFill>
                  <a:srgbClr val="202122"/>
                </a:solidFill>
              </a:rPr>
              <a:t>4</a:t>
            </a:r>
            <a:r>
              <a:rPr lang="en-US" sz="1800" dirty="0">
                <a:solidFill>
                  <a:srgbClr val="202122"/>
                </a:solidFill>
              </a:rPr>
              <a:t> ppt must be washed properly so as to make sure removal of Zn</a:t>
            </a:r>
            <a:r>
              <a:rPr lang="en-US" sz="1800" baseline="30000" dirty="0">
                <a:solidFill>
                  <a:srgbClr val="202122"/>
                </a:solidFill>
              </a:rPr>
              <a:t>2+ </a:t>
            </a:r>
            <a:r>
              <a:rPr lang="en-US" sz="1800" dirty="0">
                <a:solidFill>
                  <a:srgbClr val="202122"/>
                </a:solidFill>
              </a:rPr>
              <a:t>solution from it.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202122"/>
                </a:solidFill>
              </a:rPr>
              <a:t>  Burette must be rinsed with EDTA solution before titrations.</a:t>
            </a:r>
          </a:p>
          <a:p>
            <a:pPr marL="0" indent="0">
              <a:buNone/>
            </a:pPr>
            <a:endParaRPr lang="en-IN" sz="1800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638B6DE1-6E48-486B-99A3-F3BC5A6F3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5678" y="1802167"/>
            <a:ext cx="2589042" cy="4509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877511" y="6401797"/>
            <a:ext cx="436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327512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dirty="0"/>
              <a:t>References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BF0E350-A783-408D-8A61-44E0BBBD8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1760" y="1960879"/>
            <a:ext cx="6278880" cy="24384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 Vogel’s textbook of quantitative chemical analysis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 Quantitative chemical analysis by Daniel C. Harris 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 </a:t>
            </a:r>
            <a:r>
              <a:rPr lang="en-IN" dirty="0">
                <a:hlinkClick r:id="rId2"/>
              </a:rPr>
              <a:t>https://en.wikipedia.org/wiki/Lead(II)_acetat</a:t>
            </a:r>
            <a:r>
              <a:rPr lang="en-IN" dirty="0"/>
              <a:t>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 </a:t>
            </a:r>
            <a:r>
              <a:rPr lang="en-IN" dirty="0">
                <a:hlinkClick r:id="rId3"/>
              </a:rPr>
              <a:t>https://chemistry.stackexchange.com/</a:t>
            </a:r>
            <a:r>
              <a:rPr lang="en-IN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 </a:t>
            </a:r>
            <a:r>
              <a:rPr lang="en-IN" dirty="0">
                <a:hlinkClick r:id="rId4"/>
              </a:rPr>
              <a:t>https://www.chemeurope.com/en/encyclopedia/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1838910" y="6310357"/>
            <a:ext cx="477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366969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BAA8A-2E06-4496-A2ED-200120EAA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1" y="419768"/>
            <a:ext cx="7753756" cy="1266989"/>
          </a:xfrm>
        </p:spPr>
        <p:txBody>
          <a:bodyPr/>
          <a:lstStyle/>
          <a:p>
            <a:pPr algn="ctr"/>
            <a:r>
              <a:rPr lang="en-IN" dirty="0"/>
              <a:t>Complexometric Titrations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B085D-707E-4F0C-9D56-15C58A4AF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95350"/>
            <a:ext cx="7425282" cy="367830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 </a:t>
            </a:r>
            <a:r>
              <a:rPr lang="en-US" i="0" dirty="0">
                <a:effectLst/>
              </a:rPr>
              <a:t>Complexometric titrations </a:t>
            </a:r>
            <a:r>
              <a:rPr lang="en-US" dirty="0"/>
              <a:t>are </a:t>
            </a:r>
            <a:r>
              <a:rPr lang="en-US" b="0" i="0" dirty="0">
                <a:effectLst/>
              </a:rPr>
              <a:t>a form of volumetric analysis in  which the formation of a colored complex is used to indicate the end point of a titration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</a:rPr>
              <a:t>  These are used mainly to determine metal ions in a mixture by use of complex-forming reactions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 Most common chelating agent used for in these titrations is 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EDTA</a:t>
            </a:r>
            <a:endParaRPr lang="en-IN" dirty="0"/>
          </a:p>
        </p:txBody>
      </p:sp>
      <p:pic>
        <p:nvPicPr>
          <p:cNvPr id="2050" name="Picture 2" descr="Understand Titration Worksheet - EdPlace">
            <a:extLst>
              <a:ext uri="{FF2B5EF4-FFF2-40B4-BE49-F238E27FC236}">
                <a16:creationId xmlns:a16="http://schemas.microsoft.com/office/drawing/2014/main" id="{EC91F6C2-D470-4D85-8423-BA3B33646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6615" y="1189608"/>
            <a:ext cx="25146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953662" y="6387220"/>
            <a:ext cx="32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634616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56EBC-C89D-4868-81B5-C400511FA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39012"/>
            <a:ext cx="10058400" cy="1013800"/>
          </a:xfrm>
        </p:spPr>
        <p:txBody>
          <a:bodyPr/>
          <a:lstStyle/>
          <a:p>
            <a:pPr algn="ctr"/>
            <a:r>
              <a:rPr lang="en-IN" dirty="0"/>
              <a:t> Why EDTA??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87BD0-82F0-46B7-8E44-008DAFDC3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137" y="2098608"/>
            <a:ext cx="6087543" cy="402272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900" dirty="0"/>
              <a:t> Reasons for using EDTA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900" dirty="0"/>
              <a:t>Forms strong 1 : 1 complexes with most metal ions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900" dirty="0"/>
              <a:t>Large formation constants with many metal ions 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900" dirty="0"/>
              <a:t>Forms stable, water-soluble metal complexes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900" dirty="0"/>
              <a:t>  Titrations with EDTA gets affected by pH factor, stability constant of the complex formed etc.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900" dirty="0"/>
              <a:t>  pH is important to guarantee the selectivity and  accuracy of the analysis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900" dirty="0"/>
              <a:t>  The more stable the chelate, the lower the pH at which the titration can be performed. </a:t>
            </a:r>
            <a:endParaRPr lang="en-IN" sz="1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2E1487-4D0F-452C-B4CE-07A49B175EFB}"/>
              </a:ext>
            </a:extLst>
          </p:cNvPr>
          <p:cNvSpPr txBox="1"/>
          <p:nvPr/>
        </p:nvSpPr>
        <p:spPr>
          <a:xfrm>
            <a:off x="1112711" y="5472476"/>
            <a:ext cx="3613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C00000"/>
                </a:solidFill>
              </a:rPr>
              <a:t>6 metal binding sites making it hexadentate ligand </a:t>
            </a:r>
          </a:p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CF1CB6-DF4F-4D9A-8221-C31742F46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409" y="1757779"/>
            <a:ext cx="3767513" cy="35832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53662" y="6387220"/>
            <a:ext cx="32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08773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Estimation of Zn</a:t>
            </a:r>
            <a:r>
              <a:rPr lang="en-IN" sz="4000" baseline="30000" dirty="0"/>
              <a:t>2+ </a:t>
            </a:r>
            <a:r>
              <a:rPr lang="en-IN" sz="4000" dirty="0"/>
              <a:t>&amp; Pb</a:t>
            </a:r>
            <a:r>
              <a:rPr lang="en-IN" sz="4000" baseline="30000" dirty="0"/>
              <a:t>2+ </a:t>
            </a:r>
            <a:endParaRPr lang="en-IN" sz="4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416560"/>
          </a:xfrm>
        </p:spPr>
        <p:txBody>
          <a:bodyPr/>
          <a:lstStyle/>
          <a:p>
            <a:r>
              <a:rPr lang="en-IN" dirty="0">
                <a:latin typeface="+mj-lt"/>
              </a:rPr>
              <a:t>IN A MIXTURE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3C2C96-DEF4-4C06-84F0-FB2A2BD6B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5680" y="1737359"/>
            <a:ext cx="6583680" cy="319532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1900" dirty="0"/>
              <a:t>  Zn</a:t>
            </a:r>
            <a:r>
              <a:rPr lang="en-IN" sz="1900" baseline="30000" dirty="0"/>
              <a:t>2+ </a:t>
            </a:r>
            <a:r>
              <a:rPr lang="en-IN" sz="1900" dirty="0"/>
              <a:t>and Pb</a:t>
            </a:r>
            <a:r>
              <a:rPr lang="en-IN" sz="1900" baseline="30000" dirty="0"/>
              <a:t>2+ </a:t>
            </a:r>
            <a:r>
              <a:rPr lang="en-IN" sz="1900" dirty="0"/>
              <a:t>when present </a:t>
            </a:r>
            <a:r>
              <a:rPr lang="en-IN" sz="1900" dirty="0">
                <a:solidFill>
                  <a:srgbClr val="00B050"/>
                </a:solidFill>
              </a:rPr>
              <a:t>simultaneously</a:t>
            </a:r>
            <a:r>
              <a:rPr lang="en-IN" sz="1900" dirty="0"/>
              <a:t> in a solution can be estimated using </a:t>
            </a:r>
            <a:r>
              <a:rPr lang="en-IN" sz="1900" dirty="0">
                <a:solidFill>
                  <a:srgbClr val="00B050"/>
                </a:solidFill>
              </a:rPr>
              <a:t>direct titration</a:t>
            </a:r>
            <a:r>
              <a:rPr lang="en-IN" sz="1900" dirty="0"/>
              <a:t> with EBT and Xylenol Orange indicator in different pH ranges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1900" dirty="0">
                <a:solidFill>
                  <a:srgbClr val="00B050"/>
                </a:solidFill>
              </a:rPr>
              <a:t>  Different pH range </a:t>
            </a:r>
            <a:r>
              <a:rPr lang="en-IN" sz="1900" dirty="0"/>
              <a:t>is preferred for increasing selectivity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1900" dirty="0"/>
              <a:t>  Before proceeding to titration, Zn</a:t>
            </a:r>
            <a:r>
              <a:rPr lang="en-IN" sz="1900" baseline="30000" dirty="0"/>
              <a:t>2+ </a:t>
            </a:r>
            <a:r>
              <a:rPr lang="en-IN" sz="1900" dirty="0"/>
              <a:t>and Pb</a:t>
            </a:r>
            <a:r>
              <a:rPr lang="en-IN" sz="1900" baseline="30000" dirty="0"/>
              <a:t>2+ </a:t>
            </a:r>
            <a:r>
              <a:rPr lang="en-IN" sz="1900" dirty="0"/>
              <a:t>ions must be </a:t>
            </a:r>
            <a:r>
              <a:rPr lang="en-IN" sz="1900" dirty="0">
                <a:solidFill>
                  <a:srgbClr val="00B050"/>
                </a:solidFill>
              </a:rPr>
              <a:t>separated</a:t>
            </a:r>
            <a:r>
              <a:rPr lang="en-IN" sz="1900" dirty="0"/>
              <a:t> using a </a:t>
            </a:r>
            <a:r>
              <a:rPr lang="en-IN" sz="1900" dirty="0">
                <a:solidFill>
                  <a:schemeClr val="tx1"/>
                </a:solidFill>
              </a:rPr>
              <a:t>suitable precipitating agent.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1900" dirty="0"/>
              <a:t>  Another technique that might also be used is </a:t>
            </a:r>
            <a:r>
              <a:rPr lang="en-IN" sz="1900" i="1" dirty="0">
                <a:solidFill>
                  <a:srgbClr val="00B050"/>
                </a:solidFill>
              </a:rPr>
              <a:t>masking </a:t>
            </a:r>
            <a:r>
              <a:rPr lang="en-IN" sz="1900" dirty="0"/>
              <a:t>which eliminates the need for separating both the ions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1900" dirty="0"/>
              <a:t>  Cyanide ion can be used as masking agent in this method.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37361" y="6387220"/>
            <a:ext cx="32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01412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B6268-83D1-404E-B9BB-BBCFD323B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275867"/>
          </a:xfrm>
        </p:spPr>
        <p:txBody>
          <a:bodyPr/>
          <a:lstStyle/>
          <a:p>
            <a:pPr algn="ctr"/>
            <a:r>
              <a:rPr lang="en-IN" dirty="0"/>
              <a:t>Need for separation of Zn</a:t>
            </a:r>
            <a:r>
              <a:rPr lang="en-IN" baseline="30000" dirty="0"/>
              <a:t>2+ </a:t>
            </a:r>
            <a:r>
              <a:rPr lang="en-IN" dirty="0"/>
              <a:t>and Pb</a:t>
            </a:r>
            <a:r>
              <a:rPr lang="en-IN" baseline="30000" dirty="0"/>
              <a:t>2+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D5B68-F3D8-4539-BCD6-69E12FC8D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925632"/>
            <a:ext cx="10505440" cy="431536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1800" dirty="0"/>
              <a:t>Formation constant of metal-EDTA complex:</a:t>
            </a:r>
          </a:p>
          <a:p>
            <a:pPr marL="0" indent="0">
              <a:buNone/>
            </a:pPr>
            <a:r>
              <a:rPr lang="en-IN" sz="1800" dirty="0"/>
              <a:t>                                K</a:t>
            </a:r>
            <a:r>
              <a:rPr lang="en-IN" sz="1800" baseline="-25000" dirty="0"/>
              <a:t>f</a:t>
            </a:r>
            <a:r>
              <a:rPr lang="en-IN" sz="1800" dirty="0"/>
              <a:t>  =   [M-EDTA]</a:t>
            </a:r>
          </a:p>
          <a:p>
            <a:pPr marL="0" indent="0">
              <a:buNone/>
            </a:pPr>
            <a:r>
              <a:rPr lang="en-IN" sz="1800" dirty="0"/>
              <a:t>                                          [M][EDTA]</a:t>
            </a:r>
          </a:p>
          <a:p>
            <a:pPr marL="0" indent="0">
              <a:buNone/>
            </a:pPr>
            <a:r>
              <a:rPr lang="en-IN" sz="1800" dirty="0"/>
              <a:t>A metal, M can be very easily titrated in presence of other metal, N if the formation constant values of these ions is such that:</a:t>
            </a:r>
          </a:p>
          <a:p>
            <a:r>
              <a:rPr lang="en-IN" sz="1800" dirty="0"/>
              <a:t>                          K</a:t>
            </a:r>
            <a:r>
              <a:rPr lang="en-IN" sz="1800" baseline="-25000" dirty="0"/>
              <a:t>M</a:t>
            </a:r>
            <a:r>
              <a:rPr lang="en-IN" sz="1800" dirty="0"/>
              <a:t>/K</a:t>
            </a:r>
            <a:r>
              <a:rPr lang="en-IN" sz="1800" baseline="-25000" dirty="0"/>
              <a:t>N</a:t>
            </a:r>
            <a:r>
              <a:rPr lang="en-IN" sz="1800" dirty="0"/>
              <a:t>  &gt;=   10</a:t>
            </a:r>
            <a:r>
              <a:rPr lang="en-IN" sz="1800" baseline="30000" dirty="0"/>
              <a:t>8 </a:t>
            </a:r>
            <a:r>
              <a:rPr lang="en-IN" sz="1800" dirty="0"/>
              <a:t>                 (in presence of complex forming indicator )</a:t>
            </a:r>
          </a:p>
          <a:p>
            <a:pPr marL="0" indent="0">
              <a:buNone/>
            </a:pPr>
            <a:r>
              <a:rPr lang="en-IN" sz="1800" dirty="0"/>
              <a:t>    </a:t>
            </a:r>
          </a:p>
          <a:p>
            <a:pPr marL="0" indent="0">
              <a:buNone/>
            </a:pPr>
            <a:r>
              <a:rPr lang="en-IN" sz="1800" dirty="0"/>
              <a:t> But                                                                                           making </a:t>
            </a:r>
            <a:r>
              <a:rPr lang="en-IN" sz="1800" dirty="0">
                <a:solidFill>
                  <a:srgbClr val="00B050"/>
                </a:solidFill>
              </a:rPr>
              <a:t>K</a:t>
            </a:r>
            <a:r>
              <a:rPr lang="en-IN" sz="1800" baseline="-25000" dirty="0">
                <a:solidFill>
                  <a:srgbClr val="00B050"/>
                </a:solidFill>
              </a:rPr>
              <a:t>f</a:t>
            </a:r>
            <a:r>
              <a:rPr lang="en-IN" sz="1800" dirty="0">
                <a:solidFill>
                  <a:srgbClr val="00B050"/>
                </a:solidFill>
              </a:rPr>
              <a:t>(Pb)/K</a:t>
            </a:r>
            <a:r>
              <a:rPr lang="en-IN" sz="1800" baseline="-25000" dirty="0">
                <a:solidFill>
                  <a:srgbClr val="00B050"/>
                </a:solidFill>
              </a:rPr>
              <a:t>f</a:t>
            </a:r>
            <a:r>
              <a:rPr lang="en-IN" sz="1800" dirty="0">
                <a:solidFill>
                  <a:srgbClr val="00B050"/>
                </a:solidFill>
              </a:rPr>
              <a:t>(Zn) = 10</a:t>
            </a:r>
            <a:r>
              <a:rPr lang="en-IN" sz="1800" baseline="30000" dirty="0">
                <a:solidFill>
                  <a:srgbClr val="00B050"/>
                </a:solidFill>
              </a:rPr>
              <a:t>1.5</a:t>
            </a:r>
          </a:p>
          <a:p>
            <a:pPr marL="0" indent="0">
              <a:buNone/>
            </a:pPr>
            <a:endParaRPr lang="en-IN" sz="1800" baseline="30000" dirty="0">
              <a:solidFill>
                <a:srgbClr val="00B050"/>
              </a:solidFill>
            </a:endParaRPr>
          </a:p>
          <a:p>
            <a:r>
              <a:rPr lang="en-IN" sz="1800" dirty="0"/>
              <a:t>Because of this </a:t>
            </a:r>
            <a:r>
              <a:rPr lang="en-IN" sz="1800" dirty="0">
                <a:solidFill>
                  <a:srgbClr val="00B050"/>
                </a:solidFill>
              </a:rPr>
              <a:t>proximity of formation constant values </a:t>
            </a:r>
            <a:r>
              <a:rPr lang="en-IN" sz="1800" dirty="0"/>
              <a:t>of these two complexes, Zn</a:t>
            </a:r>
            <a:r>
              <a:rPr lang="en-IN" sz="1800" baseline="30000" dirty="0"/>
              <a:t>2+ </a:t>
            </a:r>
            <a:r>
              <a:rPr lang="en-IN" sz="1800" dirty="0"/>
              <a:t>and Pb</a:t>
            </a:r>
            <a:r>
              <a:rPr lang="en-IN" sz="1800" baseline="30000" dirty="0"/>
              <a:t>2+ </a:t>
            </a:r>
            <a:r>
              <a:rPr lang="en-IN" sz="1800" dirty="0"/>
              <a:t>must be separated before proceeding to titration. (formation of both Zn-EDTA and Pb-EDTA complexes in the same solution makes it difficult to estimate their concentrations individually)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678A1D6-E42A-4C78-8A7E-F3855EE7ED57}"/>
              </a:ext>
            </a:extLst>
          </p:cNvPr>
          <p:cNvCxnSpPr>
            <a:cxnSpLocks/>
          </p:cNvCxnSpPr>
          <p:nvPr/>
        </p:nvCxnSpPr>
        <p:spPr>
          <a:xfrm>
            <a:off x="3213716" y="2707686"/>
            <a:ext cx="11274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B6A70325-6B2B-4037-8FDF-35FF11C0559C}"/>
              </a:ext>
            </a:extLst>
          </p:cNvPr>
          <p:cNvSpPr/>
          <p:nvPr/>
        </p:nvSpPr>
        <p:spPr>
          <a:xfrm>
            <a:off x="1940560" y="4277360"/>
            <a:ext cx="3220720" cy="83499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K</a:t>
            </a:r>
            <a:r>
              <a:rPr lang="en-IN" baseline="-25000" dirty="0"/>
              <a:t>f </a:t>
            </a:r>
            <a:r>
              <a:rPr lang="en-IN" dirty="0"/>
              <a:t>(Zn-EDTA complex) = 10</a:t>
            </a:r>
            <a:r>
              <a:rPr lang="en-IN" baseline="30000" dirty="0"/>
              <a:t>16.5</a:t>
            </a:r>
          </a:p>
          <a:p>
            <a:pPr algn="ctr"/>
            <a:r>
              <a:rPr lang="en-IN" dirty="0"/>
              <a:t>K</a:t>
            </a:r>
            <a:r>
              <a:rPr lang="en-IN" baseline="-25000" dirty="0"/>
              <a:t>f </a:t>
            </a:r>
            <a:r>
              <a:rPr lang="en-IN" dirty="0"/>
              <a:t>(Pb-EDTA complex)= 10</a:t>
            </a:r>
            <a:r>
              <a:rPr lang="en-IN" baseline="30000" dirty="0"/>
              <a:t>18.0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5943502" y="6387220"/>
            <a:ext cx="32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0602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48A1-CCCD-4ECF-B9BD-25F830D6E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83627"/>
            <a:ext cx="10058400" cy="1450757"/>
          </a:xfrm>
        </p:spPr>
        <p:txBody>
          <a:bodyPr/>
          <a:lstStyle/>
          <a:p>
            <a:pPr algn="ctr"/>
            <a:r>
              <a:rPr lang="en-IN" dirty="0"/>
              <a:t>Separation of Pb</a:t>
            </a:r>
            <a:r>
              <a:rPr lang="en-IN" baseline="30000" dirty="0"/>
              <a:t>+2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AFB88-44D6-4052-BC31-B3393E1EA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99920"/>
            <a:ext cx="10058400" cy="4165600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1800" dirty="0"/>
              <a:t>  Precipitating agent is chosen in such a way that it forms a precipitate with only one of the metal ion leaving out the other in the solution form</a:t>
            </a:r>
          </a:p>
          <a:p>
            <a:pPr>
              <a:lnSpc>
                <a:spcPct val="40000"/>
              </a:lnSpc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chemeClr val="accent1">
                    <a:lumMod val="75000"/>
                  </a:schemeClr>
                </a:solidFill>
              </a:rPr>
              <a:t>  Precipitating agent:  K</a:t>
            </a:r>
            <a:r>
              <a:rPr lang="en-IN" sz="1800" baseline="-25000" dirty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en-IN" sz="1800" dirty="0">
                <a:solidFill>
                  <a:schemeClr val="accent1">
                    <a:lumMod val="75000"/>
                  </a:schemeClr>
                </a:solidFill>
              </a:rPr>
              <a:t>SO</a:t>
            </a:r>
            <a:r>
              <a:rPr lang="en-IN" sz="1800" baseline="-25000" dirty="0">
                <a:solidFill>
                  <a:schemeClr val="accent1">
                    <a:lumMod val="75000"/>
                  </a:schemeClr>
                </a:solidFill>
              </a:rPr>
              <a:t>4</a:t>
            </a:r>
            <a:r>
              <a:rPr lang="en-IN" sz="1800" dirty="0">
                <a:solidFill>
                  <a:schemeClr val="accent1">
                    <a:lumMod val="75000"/>
                  </a:schemeClr>
                </a:solidFill>
              </a:rPr>
              <a:t> solution</a:t>
            </a:r>
            <a:r>
              <a:rPr lang="en-IN" sz="1800" dirty="0">
                <a:solidFill>
                  <a:schemeClr val="tx1"/>
                </a:solidFill>
              </a:rPr>
              <a:t>. In case K</a:t>
            </a:r>
            <a:r>
              <a:rPr lang="en-IN" sz="1800" baseline="-25000" dirty="0">
                <a:solidFill>
                  <a:schemeClr val="tx1"/>
                </a:solidFill>
              </a:rPr>
              <a:t>2</a:t>
            </a:r>
            <a:r>
              <a:rPr lang="en-IN" sz="1800" dirty="0">
                <a:solidFill>
                  <a:schemeClr val="tx1"/>
                </a:solidFill>
              </a:rPr>
              <a:t>SO</a:t>
            </a:r>
            <a:r>
              <a:rPr lang="en-IN" sz="1800" baseline="-25000" dirty="0">
                <a:solidFill>
                  <a:schemeClr val="tx1"/>
                </a:solidFill>
              </a:rPr>
              <a:t>4</a:t>
            </a:r>
            <a:r>
              <a:rPr lang="en-IN" sz="1800" dirty="0">
                <a:solidFill>
                  <a:schemeClr val="tx1"/>
                </a:solidFill>
              </a:rPr>
              <a:t> is unavailable, K</a:t>
            </a:r>
            <a:r>
              <a:rPr lang="en-IN" sz="1800" baseline="-25000" dirty="0">
                <a:solidFill>
                  <a:schemeClr val="tx1"/>
                </a:solidFill>
              </a:rPr>
              <a:t>2</a:t>
            </a:r>
            <a:r>
              <a:rPr lang="en-IN" sz="1800" dirty="0">
                <a:solidFill>
                  <a:schemeClr val="tx1"/>
                </a:solidFill>
              </a:rPr>
              <a:t>SO</a:t>
            </a:r>
            <a:r>
              <a:rPr lang="en-IN" sz="1800" baseline="-25000" dirty="0">
                <a:solidFill>
                  <a:schemeClr val="tx1"/>
                </a:solidFill>
              </a:rPr>
              <a:t>3</a:t>
            </a:r>
            <a:r>
              <a:rPr lang="en-IN" sz="1800" dirty="0">
                <a:solidFill>
                  <a:schemeClr val="tx1"/>
                </a:solidFill>
              </a:rPr>
              <a:t> or Na</a:t>
            </a:r>
            <a:r>
              <a:rPr lang="en-IN" sz="1800" baseline="-25000" dirty="0">
                <a:solidFill>
                  <a:schemeClr val="tx1"/>
                </a:solidFill>
              </a:rPr>
              <a:t>2</a:t>
            </a:r>
            <a:r>
              <a:rPr lang="en-IN" sz="1800" dirty="0">
                <a:solidFill>
                  <a:schemeClr val="tx1"/>
                </a:solidFill>
              </a:rPr>
              <a:t>SO</a:t>
            </a:r>
            <a:r>
              <a:rPr lang="en-IN" sz="1800" baseline="-25000" dirty="0">
                <a:solidFill>
                  <a:schemeClr val="tx1"/>
                </a:solidFill>
              </a:rPr>
              <a:t>3 </a:t>
            </a:r>
            <a:r>
              <a:rPr lang="en-IN" sz="1800" dirty="0">
                <a:solidFill>
                  <a:schemeClr val="tx1"/>
                </a:solidFill>
              </a:rPr>
              <a:t>can be used after 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en-IN" sz="1800" dirty="0">
                <a:solidFill>
                  <a:schemeClr val="tx1"/>
                </a:solidFill>
              </a:rPr>
              <a:t>oxidation with HNO</a:t>
            </a:r>
            <a:r>
              <a:rPr lang="en-IN" sz="1800" baseline="-25000" dirty="0">
                <a:solidFill>
                  <a:schemeClr val="tx1"/>
                </a:solidFill>
              </a:rPr>
              <a:t>3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/>
              <a:t>  Conditions for precipitation: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 ionic product &gt; solubility product (K</a:t>
            </a:r>
            <a:r>
              <a:rPr lang="en-IN" baseline="-25000" dirty="0"/>
              <a:t>sp</a:t>
            </a:r>
            <a:r>
              <a:rPr lang="en-IN" dirty="0"/>
              <a:t>)                                          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 Size Compatibility between cation and anion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 lattice energy &gt; hydration energy 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IN" sz="1800" dirty="0"/>
              <a:t>  Pb</a:t>
            </a:r>
            <a:r>
              <a:rPr lang="en-IN" sz="1800" baseline="30000" dirty="0"/>
              <a:t>2+  </a:t>
            </a:r>
            <a:r>
              <a:rPr lang="en-IN" sz="1800" dirty="0"/>
              <a:t>+  SO</a:t>
            </a:r>
            <a:r>
              <a:rPr lang="en-IN" sz="1800" baseline="-25000" dirty="0"/>
              <a:t>4</a:t>
            </a:r>
            <a:r>
              <a:rPr lang="en-IN" sz="1800" baseline="30000" dirty="0"/>
              <a:t>2-</a:t>
            </a:r>
            <a:r>
              <a:rPr lang="en-IN" sz="1800" dirty="0"/>
              <a:t>  </a:t>
            </a:r>
            <a:r>
              <a:rPr lang="en-IN" sz="1800" dirty="0">
                <a:sym typeface="Wingdings" panose="05000000000000000000" pitchFamily="2" charset="2"/>
              </a:rPr>
              <a:t>   PbSO</a:t>
            </a:r>
            <a:r>
              <a:rPr lang="en-IN" sz="1800" baseline="-25000" dirty="0">
                <a:sym typeface="Wingdings" panose="05000000000000000000" pitchFamily="2" charset="2"/>
              </a:rPr>
              <a:t>4</a:t>
            </a:r>
            <a:r>
              <a:rPr lang="en-IN" sz="1800" dirty="0"/>
              <a:t>         :   much more stable, white ppt is obtained </a:t>
            </a:r>
          </a:p>
          <a:p>
            <a:pPr marR="0" lvl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</a:rPr>
              <a:t>  </a:t>
            </a:r>
            <a:r>
              <a:rPr lang="en-US" altLang="en-US" sz="1800" dirty="0">
                <a:solidFill>
                  <a:srgbClr val="332E2B"/>
                </a:solidFill>
                <a:cs typeface="Open Sans" panose="020B0606030504020204" pitchFamily="34" charset="0"/>
              </a:rPr>
              <a:t>W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2E2B"/>
                </a:solidFill>
                <a:effectLst/>
                <a:cs typeface="Open Sans" panose="020B0606030504020204" pitchFamily="34" charset="0"/>
              </a:rPr>
              <a:t>ater's dipole strength is too weak to pull away the ions (both anions and cations) from the strong  crystals of lead sulphate</a:t>
            </a: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2E2B"/>
                </a:solidFill>
                <a:effectLst/>
                <a:cs typeface="Open Sans" panose="020B0606030504020204" pitchFamily="34" charset="0"/>
              </a:rPr>
              <a:t>  Solution is warmed to increase rate of precipitation. </a:t>
            </a:r>
            <a:r>
              <a:rPr lang="en-IN" sz="1800" dirty="0">
                <a:solidFill>
                  <a:schemeClr val="accent1">
                    <a:lumMod val="75000"/>
                  </a:schemeClr>
                </a:solidFill>
              </a:rPr>
              <a:t>K</a:t>
            </a:r>
            <a:r>
              <a:rPr lang="en-IN" sz="1800" baseline="-25000" dirty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en-IN" sz="1800" dirty="0">
                <a:solidFill>
                  <a:schemeClr val="accent1">
                    <a:lumMod val="75000"/>
                  </a:schemeClr>
                </a:solidFill>
              </a:rPr>
              <a:t>SO</a:t>
            </a:r>
            <a:r>
              <a:rPr lang="en-IN" sz="1800" baseline="-25000" dirty="0">
                <a:solidFill>
                  <a:schemeClr val="accent1">
                    <a:lumMod val="75000"/>
                  </a:schemeClr>
                </a:solidFill>
              </a:rPr>
              <a:t>4</a:t>
            </a:r>
            <a:r>
              <a:rPr lang="en-IN" sz="1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IN" sz="1800" dirty="0">
                <a:solidFill>
                  <a:schemeClr val="tx1"/>
                </a:solidFill>
              </a:rPr>
              <a:t>is</a:t>
            </a:r>
            <a:r>
              <a:rPr lang="en-IN" sz="1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IN" sz="1800" dirty="0">
                <a:solidFill>
                  <a:schemeClr val="tx1"/>
                </a:solidFill>
              </a:rPr>
              <a:t>added dropwise to avoid super saturation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332E2B"/>
              </a:solidFill>
              <a:effectLst/>
              <a:cs typeface="Open Sans" panose="020B0606030504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1800" dirty="0">
                <a:solidFill>
                  <a:schemeClr val="accent1">
                    <a:lumMod val="75000"/>
                  </a:schemeClr>
                </a:solidFill>
                <a:cs typeface="Open Sans" panose="020B0606030504020204" pitchFamily="34" charset="0"/>
              </a:rPr>
              <a:t> </a:t>
            </a:r>
            <a:r>
              <a:rPr lang="en-US" altLang="en-US" sz="1800" dirty="0">
                <a:solidFill>
                  <a:srgbClr val="332E2B"/>
                </a:solidFill>
                <a:cs typeface="Open Sans" panose="020B0606030504020204" pitchFamily="34" charset="0"/>
              </a:rPr>
              <a:t> ZnSO</a:t>
            </a:r>
            <a:r>
              <a:rPr lang="en-US" altLang="en-US" sz="1800" baseline="-25000" dirty="0">
                <a:solidFill>
                  <a:srgbClr val="332E2B"/>
                </a:solidFill>
                <a:cs typeface="Open Sans" panose="020B0606030504020204" pitchFamily="34" charset="0"/>
              </a:rPr>
              <a:t>4 </a:t>
            </a:r>
            <a:r>
              <a:rPr lang="en-US" altLang="en-US" sz="1800" dirty="0">
                <a:solidFill>
                  <a:srgbClr val="332E2B"/>
                </a:solidFill>
                <a:cs typeface="Open Sans" panose="020B0606030504020204" pitchFamily="34" charset="0"/>
              </a:rPr>
              <a:t>if formed, is soluble in water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332E2B"/>
              </a:solidFill>
              <a:effectLst/>
              <a:cs typeface="Open Sans" panose="020B0606030504020204" pitchFamily="34" charset="0"/>
            </a:endParaRP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B84CEA1F-4409-4145-9299-469332800955}"/>
              </a:ext>
            </a:extLst>
          </p:cNvPr>
          <p:cNvSpPr/>
          <p:nvPr/>
        </p:nvSpPr>
        <p:spPr>
          <a:xfrm>
            <a:off x="6241002" y="3375715"/>
            <a:ext cx="417250" cy="936591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91DE61E8-8A82-419A-A752-CB9155506A72}"/>
              </a:ext>
            </a:extLst>
          </p:cNvPr>
          <p:cNvSpPr/>
          <p:nvPr/>
        </p:nvSpPr>
        <p:spPr>
          <a:xfrm>
            <a:off x="7122161" y="3081768"/>
            <a:ext cx="3859518" cy="1271178"/>
          </a:xfrm>
          <a:prstGeom prst="flowChartProcess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700" dirty="0">
                <a:solidFill>
                  <a:srgbClr val="00B050"/>
                </a:solidFill>
              </a:rPr>
              <a:t>PbSO</a:t>
            </a:r>
            <a:r>
              <a:rPr lang="en-IN" sz="1700" baseline="-25000" dirty="0">
                <a:solidFill>
                  <a:srgbClr val="00B050"/>
                </a:solidFill>
              </a:rPr>
              <a:t>4 </a:t>
            </a:r>
            <a:r>
              <a:rPr lang="en-IN" sz="1700" dirty="0">
                <a:solidFill>
                  <a:srgbClr val="00B050"/>
                </a:solidFill>
              </a:rPr>
              <a:t>satisfies all the 3 criteria</a:t>
            </a:r>
          </a:p>
          <a:p>
            <a:pPr algn="ctr"/>
            <a:endParaRPr lang="en-IN" sz="500" dirty="0">
              <a:solidFill>
                <a:srgbClr val="00B050"/>
              </a:solidFill>
            </a:endParaRPr>
          </a:p>
          <a:p>
            <a:r>
              <a:rPr lang="en-IN" sz="1700" dirty="0"/>
              <a:t> K</a:t>
            </a:r>
            <a:r>
              <a:rPr lang="en-IN" sz="1700" baseline="-25000" dirty="0"/>
              <a:t>sp</a:t>
            </a:r>
            <a:r>
              <a:rPr lang="en-IN" sz="1700" dirty="0"/>
              <a:t>= [Pb</a:t>
            </a:r>
            <a:r>
              <a:rPr lang="en-IN" sz="1700" baseline="30000" dirty="0"/>
              <a:t>2+</a:t>
            </a:r>
            <a:r>
              <a:rPr lang="en-IN" sz="1700" dirty="0"/>
              <a:t>]×[SO</a:t>
            </a:r>
            <a:r>
              <a:rPr lang="en-IN" sz="1700" baseline="-25000" dirty="0"/>
              <a:t>4</a:t>
            </a:r>
            <a:r>
              <a:rPr lang="en-IN" sz="1700" baseline="30000" dirty="0"/>
              <a:t>2-</a:t>
            </a:r>
            <a:r>
              <a:rPr lang="en-IN" sz="1700" dirty="0"/>
              <a:t>] = 2.53 × 10</a:t>
            </a:r>
            <a:r>
              <a:rPr lang="en-IN" sz="1700" baseline="30000" dirty="0"/>
              <a:t>-8</a:t>
            </a:r>
            <a:r>
              <a:rPr lang="en-IN" sz="1700" dirty="0"/>
              <a:t> M</a:t>
            </a:r>
            <a:r>
              <a:rPr lang="en-IN" sz="1700" baseline="30000" dirty="0"/>
              <a:t>2</a:t>
            </a:r>
          </a:p>
          <a:p>
            <a:r>
              <a:rPr lang="en-IN" sz="1700" dirty="0"/>
              <a:t> Size of Pb</a:t>
            </a:r>
            <a:r>
              <a:rPr lang="en-IN" sz="1700" baseline="30000" dirty="0"/>
              <a:t>2+ </a:t>
            </a:r>
            <a:r>
              <a:rPr lang="en-IN" sz="1700" dirty="0"/>
              <a:t>= 119 pm</a:t>
            </a:r>
          </a:p>
          <a:p>
            <a:r>
              <a:rPr lang="nn-NO" sz="1700" b="0" i="0" dirty="0">
                <a:solidFill>
                  <a:srgbClr val="202124"/>
                </a:solidFill>
                <a:effectLst/>
              </a:rPr>
              <a:t> Solubility = 0.00443 g/100 mL (20 °C)</a:t>
            </a:r>
            <a:endParaRPr lang="en-IN" sz="1700" dirty="0"/>
          </a:p>
        </p:txBody>
      </p:sp>
      <p:sp>
        <p:nvSpPr>
          <p:cNvPr id="6" name="TextBox 5"/>
          <p:cNvSpPr txBox="1"/>
          <p:nvPr/>
        </p:nvSpPr>
        <p:spPr>
          <a:xfrm>
            <a:off x="5943502" y="6387220"/>
            <a:ext cx="32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366300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7AE49-60AE-49D4-86CC-DB6409496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275866"/>
          </a:xfrm>
        </p:spPr>
        <p:txBody>
          <a:bodyPr/>
          <a:lstStyle/>
          <a:p>
            <a:pPr algn="ctr"/>
            <a:r>
              <a:rPr lang="en-IN" dirty="0"/>
              <a:t>Digestion of precipitate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04F05-FE90-4BE3-BD22-5D9E67503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77420"/>
            <a:ext cx="6333330" cy="4023360"/>
          </a:xfrm>
        </p:spPr>
        <p:txBody>
          <a:bodyPr>
            <a:noAutofit/>
          </a:bodyPr>
          <a:lstStyle/>
          <a:p>
            <a:r>
              <a:rPr lang="en-US" sz="1800" b="0" i="0" dirty="0">
                <a:solidFill>
                  <a:srgbClr val="333333"/>
                </a:solidFill>
                <a:effectLst/>
              </a:rPr>
              <a:t>Occurs when a freshly-formed precipitate is left, usually at a higher temperature, in the solution from which it is precipitated. </a:t>
            </a:r>
          </a:p>
          <a:p>
            <a:r>
              <a:rPr lang="en-US" sz="1800" dirty="0">
                <a:solidFill>
                  <a:srgbClr val="00B050"/>
                </a:solidFill>
              </a:rPr>
              <a:t>Need</a:t>
            </a:r>
            <a:r>
              <a:rPr lang="en-US" sz="1800" dirty="0">
                <a:solidFill>
                  <a:srgbClr val="333333"/>
                </a:solidFill>
              </a:rPr>
              <a:t>:  R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esults in bigger particles, generally purer, easier to wash &amp; filter </a:t>
            </a:r>
            <a:r>
              <a:rPr lang="en-US" sz="1800" b="0" i="0" dirty="0">
                <a:solidFill>
                  <a:srgbClr val="333333"/>
                </a:solidFill>
                <a:effectLst/>
                <a:sym typeface="Wingdings" panose="05000000000000000000" pitchFamily="2" charset="2"/>
              </a:rPr>
              <a:t> </a:t>
            </a:r>
            <a:r>
              <a:rPr lang="en-US" sz="1800" b="0" i="0" dirty="0">
                <a:solidFill>
                  <a:schemeClr val="accent1">
                    <a:lumMod val="75000"/>
                  </a:schemeClr>
                </a:solidFill>
                <a:effectLst/>
              </a:rPr>
              <a:t>Ostwald ripening </a:t>
            </a:r>
            <a:endParaRPr lang="en-US" sz="1800" b="0" i="0" dirty="0">
              <a:solidFill>
                <a:srgbClr val="333333"/>
              </a:solidFill>
              <a:effectLst/>
            </a:endParaRPr>
          </a:p>
          <a:p>
            <a:r>
              <a:rPr lang="en-US" sz="1800" b="0" i="0" dirty="0">
                <a:solidFill>
                  <a:srgbClr val="333333"/>
                </a:solidFill>
                <a:effectLst/>
              </a:rPr>
              <a:t>larger particles </a:t>
            </a:r>
            <a:r>
              <a:rPr lang="en-US" sz="1800" b="0" i="0" dirty="0">
                <a:solidFill>
                  <a:srgbClr val="333333"/>
                </a:solidFill>
                <a:effectLst/>
                <a:sym typeface="Wingdings" panose="05000000000000000000" pitchFamily="2" charset="2"/>
              </a:rPr>
              <a:t> 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greater volume to surface area ratio </a:t>
            </a:r>
            <a:r>
              <a:rPr lang="en-US" sz="1800" b="0" i="0" dirty="0">
                <a:solidFill>
                  <a:srgbClr val="333333"/>
                </a:solidFill>
                <a:effectLst/>
                <a:sym typeface="Wingdings" panose="05000000000000000000" pitchFamily="2" charset="2"/>
              </a:rPr>
              <a:t> lower energy state (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more favored)</a:t>
            </a:r>
          </a:p>
          <a:p>
            <a:r>
              <a:rPr lang="en-US" sz="1800" dirty="0">
                <a:solidFill>
                  <a:srgbClr val="333333"/>
                </a:solidFill>
              </a:rPr>
              <a:t>M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olecules on the surface of a particle </a:t>
            </a:r>
            <a:r>
              <a:rPr lang="en-US" sz="1800" b="0" i="0" dirty="0">
                <a:solidFill>
                  <a:srgbClr val="333333"/>
                </a:solidFill>
                <a:effectLst/>
                <a:sym typeface="Wingdings" panose="05000000000000000000" pitchFamily="2" charset="2"/>
              </a:rPr>
              <a:t> 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energetically less stable than the ones already well ordered and packed in the interior. </a:t>
            </a:r>
          </a:p>
          <a:p>
            <a:r>
              <a:rPr lang="en-US" sz="1800" u="none" strike="noStrike" dirty="0">
                <a:solidFill>
                  <a:srgbClr val="333333"/>
                </a:solidFill>
              </a:rPr>
              <a:t>S</a:t>
            </a:r>
            <a:r>
              <a:rPr lang="en-US" sz="1800" b="0" i="0" u="none" strike="noStrike" dirty="0">
                <a:solidFill>
                  <a:schemeClr val="bg2">
                    <a:lumMod val="25000"/>
                  </a:schemeClr>
                </a:solidFill>
                <a:effectLst/>
              </a:rPr>
              <a:t>ystem</a:t>
            </a:r>
            <a:r>
              <a:rPr lang="en-US" sz="1800" b="0" i="0" dirty="0">
                <a:solidFill>
                  <a:schemeClr val="bg2">
                    <a:lumMod val="25000"/>
                  </a:schemeClr>
                </a:solidFill>
                <a:effectLst/>
              </a:rPr>
              <a:t> 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tries to lower its overall energy </a:t>
            </a:r>
            <a:r>
              <a:rPr lang="en-US" sz="1800" b="0" i="0" dirty="0">
                <a:solidFill>
                  <a:srgbClr val="333333"/>
                </a:solidFill>
                <a:effectLst/>
                <a:sym typeface="Wingdings" panose="05000000000000000000" pitchFamily="2" charset="2"/>
              </a:rPr>
              <a:t> 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molecules on the surface of a small particle tend to diffuse through solution and add to the surface of larger particle. </a:t>
            </a:r>
            <a:endParaRPr lang="en-IN" sz="1800" dirty="0"/>
          </a:p>
        </p:txBody>
      </p:sp>
      <p:pic>
        <p:nvPicPr>
          <p:cNvPr id="3074" name="Picture 2" descr="Ostwald ripening - Soft-Matter">
            <a:extLst>
              <a:ext uri="{FF2B5EF4-FFF2-40B4-BE49-F238E27FC236}">
                <a16:creationId xmlns:a16="http://schemas.microsoft.com/office/drawing/2014/main" id="{D66385E7-43ED-489C-BBF0-9E79ECB62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0346" y="2227474"/>
            <a:ext cx="3575334" cy="200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37B00B-FC8A-4255-8965-7A44E3EE9381}"/>
              </a:ext>
            </a:extLst>
          </p:cNvPr>
          <p:cNvSpPr/>
          <p:nvPr/>
        </p:nvSpPr>
        <p:spPr>
          <a:xfrm>
            <a:off x="7729146" y="4561840"/>
            <a:ext cx="3426534" cy="128726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333333"/>
                </a:solidFill>
              </a:rPr>
              <a:t>E</a:t>
            </a:r>
            <a:r>
              <a:rPr lang="en-US" sz="1600" b="0" i="0" dirty="0">
                <a:solidFill>
                  <a:srgbClr val="333333"/>
                </a:solidFill>
                <a:effectLst/>
              </a:rPr>
              <a:t>nergetic factors </a:t>
            </a:r>
            <a:r>
              <a:rPr lang="en-US" sz="1600" dirty="0">
                <a:solidFill>
                  <a:srgbClr val="333333"/>
                </a:solidFill>
                <a:sym typeface="Wingdings" panose="05000000000000000000" pitchFamily="2" charset="2"/>
              </a:rPr>
              <a:t></a:t>
            </a:r>
            <a:r>
              <a:rPr lang="en-US" sz="1600" b="0" i="0" dirty="0">
                <a:solidFill>
                  <a:srgbClr val="333333"/>
                </a:solidFill>
                <a:effectLst/>
              </a:rPr>
              <a:t> large precipitates grow, drawing material from the smaller precipitates, which shrink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43502" y="6387220"/>
            <a:ext cx="3200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71</a:t>
            </a:r>
          </a:p>
        </p:txBody>
      </p:sp>
    </p:spTree>
    <p:extLst>
      <p:ext uri="{BB962C8B-B14F-4D97-AF65-F5344CB8AC3E}">
        <p14:creationId xmlns:p14="http://schemas.microsoft.com/office/powerpoint/2010/main" val="3535182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56724-3D98-4B1A-8C2D-6ACE44FA0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Estimation of Zn</a:t>
            </a:r>
            <a:r>
              <a:rPr lang="en-IN" baseline="30000" dirty="0"/>
              <a:t>2+ </a:t>
            </a:r>
            <a:r>
              <a:rPr lang="en-IN" dirty="0"/>
              <a:t>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2D327-C38A-4457-941C-B5A26F616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14410"/>
            <a:ext cx="100584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1800" dirty="0"/>
              <a:t>  Zn</a:t>
            </a:r>
            <a:r>
              <a:rPr lang="en-IN" sz="1800" baseline="30000" dirty="0"/>
              <a:t>2+ </a:t>
            </a:r>
            <a:r>
              <a:rPr lang="en-IN" sz="1800" dirty="0"/>
              <a:t>ions</a:t>
            </a:r>
            <a:r>
              <a:rPr lang="en-IN" sz="1800" baseline="30000" dirty="0"/>
              <a:t> </a:t>
            </a:r>
            <a:r>
              <a:rPr lang="en-IN" sz="1800" dirty="0"/>
              <a:t>in the solution are estimated by titrating the filtrate with EDTA solution using EBT as indicator.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/>
              <a:t>  K</a:t>
            </a:r>
            <a:r>
              <a:rPr lang="en-IN" sz="1800" baseline="-25000" dirty="0"/>
              <a:t>f</a:t>
            </a:r>
            <a:r>
              <a:rPr lang="en-IN" sz="1800" dirty="0"/>
              <a:t> ( Zn-EBT) &lt; K</a:t>
            </a:r>
            <a:r>
              <a:rPr lang="en-IN" sz="1800" baseline="-25000" dirty="0"/>
              <a:t>f</a:t>
            </a:r>
            <a:r>
              <a:rPr lang="en-IN" sz="1800" dirty="0"/>
              <a:t> (Zn-EDTA)     </a:t>
            </a:r>
          </a:p>
          <a:p>
            <a:pPr marL="0" indent="0">
              <a:buNone/>
            </a:pPr>
            <a:endParaRPr lang="en-IN" sz="1800" dirty="0"/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/>
              <a:t>  pH range = 10 (NH</a:t>
            </a:r>
            <a:r>
              <a:rPr lang="en-IN" sz="1800" baseline="-25000" dirty="0"/>
              <a:t>4</a:t>
            </a:r>
            <a:r>
              <a:rPr lang="en-IN" sz="1800" dirty="0"/>
              <a:t>OH-NH4Cl buffer is added)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For neutralizing effect of H+ ions released on reaction of Zn</a:t>
            </a:r>
            <a:r>
              <a:rPr lang="en-IN" baseline="30000" dirty="0"/>
              <a:t>2+ </a:t>
            </a:r>
          </a:p>
          <a:p>
            <a:pPr marL="201168" lvl="1" indent="0">
              <a:buNone/>
            </a:pPr>
            <a:r>
              <a:rPr lang="en-IN" dirty="0"/>
              <a:t>    with EDTA and EBT: </a:t>
            </a:r>
            <a:r>
              <a:rPr lang="en-US" dirty="0"/>
              <a:t>Enables the formation of the Zn</a:t>
            </a:r>
            <a:r>
              <a:rPr lang="en-US" baseline="30000" dirty="0"/>
              <a:t>2+ </a:t>
            </a:r>
            <a:r>
              <a:rPr lang="en-US" dirty="0"/>
              <a:t>with </a:t>
            </a:r>
          </a:p>
          <a:p>
            <a:pPr marL="201168" lvl="1" indent="0">
              <a:buNone/>
            </a:pPr>
            <a:r>
              <a:rPr lang="en-US" dirty="0"/>
              <a:t>    EDTA at the appropriate pH </a:t>
            </a:r>
            <a:endParaRPr lang="en-IN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 </a:t>
            </a:r>
            <a:r>
              <a:rPr lang="en-US" dirty="0"/>
              <a:t>avoid the Zn</a:t>
            </a:r>
            <a:r>
              <a:rPr lang="en-US" baseline="30000" dirty="0"/>
              <a:t>2+ </a:t>
            </a:r>
            <a:r>
              <a:rPr lang="en-US" dirty="0"/>
              <a:t>ion precipitation (as </a:t>
            </a:r>
            <a:r>
              <a:rPr lang="en-IN" dirty="0"/>
              <a:t>Zn(OH)</a:t>
            </a:r>
            <a:r>
              <a:rPr lang="en-IN" baseline="-25000" dirty="0"/>
              <a:t>2</a:t>
            </a:r>
            <a:r>
              <a:rPr lang="en-US" dirty="0"/>
              <a:t>) in alkaline pH</a:t>
            </a:r>
            <a:endParaRPr lang="en-IN" dirty="0"/>
          </a:p>
          <a:p>
            <a:pPr marL="0" indent="0">
              <a:buNone/>
            </a:pPr>
            <a:r>
              <a:rPr lang="en-IN" sz="1800" dirty="0"/>
              <a:t>  </a:t>
            </a: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5CAA42B5-845F-460B-A951-D60B065125B6}"/>
              </a:ext>
            </a:extLst>
          </p:cNvPr>
          <p:cNvSpPr/>
          <p:nvPr/>
        </p:nvSpPr>
        <p:spPr>
          <a:xfrm>
            <a:off x="1465408" y="5323841"/>
            <a:ext cx="5723926" cy="829043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700" dirty="0">
                <a:solidFill>
                  <a:schemeClr val="tx1"/>
                </a:solidFill>
              </a:rPr>
              <a:t>Zn2</a:t>
            </a:r>
            <a:r>
              <a:rPr lang="en-IN" sz="1700" baseline="30000" dirty="0">
                <a:solidFill>
                  <a:schemeClr val="tx1"/>
                </a:solidFill>
              </a:rPr>
              <a:t>+</a:t>
            </a:r>
            <a:r>
              <a:rPr lang="en-IN" sz="1700" dirty="0">
                <a:solidFill>
                  <a:schemeClr val="tx1"/>
                </a:solidFill>
              </a:rPr>
              <a:t>  +  </a:t>
            </a:r>
            <a:r>
              <a:rPr lang="en-IN" sz="1700" dirty="0">
                <a:solidFill>
                  <a:srgbClr val="0070C0"/>
                </a:solidFill>
              </a:rPr>
              <a:t>EBT </a:t>
            </a:r>
            <a:r>
              <a:rPr lang="en-IN" sz="1700" dirty="0">
                <a:solidFill>
                  <a:schemeClr val="tx1"/>
                </a:solidFill>
              </a:rPr>
              <a:t>(blue)  </a:t>
            </a:r>
            <a:r>
              <a:rPr lang="en-IN" sz="1700" dirty="0">
                <a:solidFill>
                  <a:schemeClr val="tx1"/>
                </a:solidFill>
                <a:sym typeface="Wingdings" panose="05000000000000000000" pitchFamily="2" charset="2"/>
              </a:rPr>
              <a:t>   </a:t>
            </a:r>
            <a:r>
              <a:rPr lang="en-IN" sz="1700" dirty="0">
                <a:solidFill>
                  <a:srgbClr val="C00000"/>
                </a:solidFill>
                <a:sym typeface="Wingdings" panose="05000000000000000000" pitchFamily="2" charset="2"/>
              </a:rPr>
              <a:t>Zn-EBT</a:t>
            </a:r>
            <a:r>
              <a:rPr lang="en-IN" sz="1700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n-IN" sz="1700" dirty="0">
                <a:solidFill>
                  <a:schemeClr val="tx1"/>
                </a:solidFill>
                <a:sym typeface="Wingdings" panose="05000000000000000000" pitchFamily="2" charset="2"/>
              </a:rPr>
              <a:t> (wine red colour) + 2H+ </a:t>
            </a:r>
            <a:r>
              <a:rPr lang="en-IN" sz="1700" dirty="0">
                <a:solidFill>
                  <a:srgbClr val="C00000"/>
                </a:solidFill>
                <a:sym typeface="Wingdings" panose="05000000000000000000" pitchFamily="2" charset="2"/>
              </a:rPr>
              <a:t>Zn-EBT</a:t>
            </a:r>
            <a:r>
              <a:rPr lang="en-IN" sz="1700" dirty="0">
                <a:solidFill>
                  <a:schemeClr val="tx1"/>
                </a:solidFill>
                <a:sym typeface="Wingdings" panose="05000000000000000000" pitchFamily="2" charset="2"/>
              </a:rPr>
              <a:t> (wine red)  +  EDTA     Zn-EDTA  +  </a:t>
            </a:r>
            <a:r>
              <a:rPr lang="en-IN" sz="1700" dirty="0">
                <a:solidFill>
                  <a:srgbClr val="0070C0"/>
                </a:solidFill>
                <a:sym typeface="Wingdings" panose="05000000000000000000" pitchFamily="2" charset="2"/>
              </a:rPr>
              <a:t>EBT </a:t>
            </a:r>
            <a:r>
              <a:rPr lang="en-IN" sz="1700" dirty="0">
                <a:solidFill>
                  <a:schemeClr val="tx1"/>
                </a:solidFill>
                <a:sym typeface="Wingdings" panose="05000000000000000000" pitchFamily="2" charset="2"/>
              </a:rPr>
              <a:t>(blue)</a:t>
            </a:r>
            <a:endParaRPr lang="en-IN" sz="1700" dirty="0">
              <a:solidFill>
                <a:srgbClr val="0070C0"/>
              </a:solidFill>
              <a:sym typeface="Wingdings" panose="05000000000000000000" pitchFamily="2" charset="2"/>
            </a:endParaRPr>
          </a:p>
        </p:txBody>
      </p:sp>
      <p:pic>
        <p:nvPicPr>
          <p:cNvPr id="8" name="Picture 2" descr="2nd modulus Class 2 Equilibrium and Complexation Titrations">
            <a:extLst>
              <a:ext uri="{FF2B5EF4-FFF2-40B4-BE49-F238E27FC236}">
                <a16:creationId xmlns:a16="http://schemas.microsoft.com/office/drawing/2014/main" id="{D9AD30A2-926A-4C14-8D4F-C52346C53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3371" y="3010591"/>
            <a:ext cx="3272309" cy="252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CA103FD-61BC-4CA3-A5D1-6B6822B27F94}"/>
              </a:ext>
            </a:extLst>
          </p:cNvPr>
          <p:cNvSpPr txBox="1"/>
          <p:nvPr/>
        </p:nvSpPr>
        <p:spPr>
          <a:xfrm>
            <a:off x="4490326" y="2510603"/>
            <a:ext cx="3272308" cy="61555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IN" sz="1700" dirty="0"/>
              <a:t>Difference in number of ligating centres in EBT and EDTA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36E6EF46-1798-4B46-AAF8-A23873AAD280}"/>
              </a:ext>
            </a:extLst>
          </p:cNvPr>
          <p:cNvSpPr/>
          <p:nvPr/>
        </p:nvSpPr>
        <p:spPr>
          <a:xfrm>
            <a:off x="4225771" y="2466609"/>
            <a:ext cx="346229" cy="693841"/>
          </a:xfrm>
          <a:prstGeom prst="leftBrac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5953662" y="6387220"/>
            <a:ext cx="32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07118045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C">
      <a:majorFont>
        <a:latin typeface="Product Sans Light"/>
        <a:ea typeface=""/>
        <a:cs typeface=""/>
      </a:majorFont>
      <a:minorFont>
        <a:latin typeface="Product Sans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2656</TotalTime>
  <Words>1860</Words>
  <Application>Microsoft Office PowerPoint</Application>
  <PresentationFormat>Widescreen</PresentationFormat>
  <Paragraphs>185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Wingdings</vt:lpstr>
      <vt:lpstr>Product Sans Medium</vt:lpstr>
      <vt:lpstr>Product Sans Light</vt:lpstr>
      <vt:lpstr>Product Sans</vt:lpstr>
      <vt:lpstr>Calibri</vt:lpstr>
      <vt:lpstr>Retrospect</vt:lpstr>
      <vt:lpstr>Estimation of Zn2+ &amp; Pb2+ ions</vt:lpstr>
      <vt:lpstr>Chemicals Required</vt:lpstr>
      <vt:lpstr>Complexometric Titrations </vt:lpstr>
      <vt:lpstr> Why EDTA??</vt:lpstr>
      <vt:lpstr>Estimation of Zn2+ &amp; Pb2+ </vt:lpstr>
      <vt:lpstr>Need for separation of Zn2+ and Pb2+</vt:lpstr>
      <vt:lpstr>Separation of Pb+2</vt:lpstr>
      <vt:lpstr>Digestion of precipitate </vt:lpstr>
      <vt:lpstr>Estimation of Zn2+ ions </vt:lpstr>
      <vt:lpstr>9. Reactions for estimation of Zn2+</vt:lpstr>
      <vt:lpstr>Dissolution of PbSO4 ppt </vt:lpstr>
      <vt:lpstr>11. Structure of Lead Acetate (trihydrate)</vt:lpstr>
      <vt:lpstr>Estimation of Pb2+ ions </vt:lpstr>
      <vt:lpstr>13. Reactions for estimation of Pb2+</vt:lpstr>
      <vt:lpstr>Procedure</vt:lpstr>
      <vt:lpstr>PowerPoint Presentation</vt:lpstr>
      <vt:lpstr>PowerPoint Presentation</vt:lpstr>
      <vt:lpstr>Calculations</vt:lpstr>
      <vt:lpstr>Applications</vt:lpstr>
      <vt:lpstr>Precautions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Estimation of Zn2+ &amp; Pb2+ ions in a given solution complexometrically</dc:title>
  <dc:creator>Nutan Sharma</dc:creator>
  <cp:lastModifiedBy>Rohan Chauhan</cp:lastModifiedBy>
  <cp:revision>141</cp:revision>
  <dcterms:created xsi:type="dcterms:W3CDTF">2022-01-22T11:52:16Z</dcterms:created>
  <dcterms:modified xsi:type="dcterms:W3CDTF">2023-08-20T05:52:38Z</dcterms:modified>
</cp:coreProperties>
</file>

<file path=docProps/thumbnail.jpeg>
</file>